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86" r:id="rId2"/>
    <p:sldId id="309" r:id="rId3"/>
    <p:sldId id="305" r:id="rId4"/>
    <p:sldId id="306" r:id="rId5"/>
    <p:sldId id="324" r:id="rId6"/>
    <p:sldId id="295" r:id="rId7"/>
    <p:sldId id="279" r:id="rId8"/>
    <p:sldId id="308" r:id="rId9"/>
    <p:sldId id="303" r:id="rId10"/>
    <p:sldId id="313" r:id="rId11"/>
    <p:sldId id="311" r:id="rId12"/>
    <p:sldId id="323" r:id="rId13"/>
    <p:sldId id="314" r:id="rId14"/>
    <p:sldId id="315" r:id="rId15"/>
    <p:sldId id="322" r:id="rId16"/>
    <p:sldId id="316" r:id="rId17"/>
    <p:sldId id="317" r:id="rId18"/>
    <p:sldId id="318" r:id="rId19"/>
    <p:sldId id="319" r:id="rId20"/>
    <p:sldId id="320" r:id="rId21"/>
    <p:sldId id="32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72"/>
      </p:cViewPr>
      <p:guideLst/>
    </p:cSldViewPr>
  </p:slideViewPr>
  <p:notesTextViewPr>
    <p:cViewPr>
      <p:scale>
        <a:sx n="1" d="1"/>
        <a:sy n="1" d="1"/>
      </p:scale>
      <p:origin x="0" y="0"/>
    </p:cViewPr>
  </p:notesTextViewPr>
  <p:sorterViewPr>
    <p:cViewPr>
      <p:scale>
        <a:sx n="100" d="100"/>
        <a:sy n="100" d="100"/>
      </p:scale>
      <p:origin x="0" y="-52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4/9/2018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dirty="0"/>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21A1D30-C0A0-4124-A783-34D9F15FA0FE}" type="datetime1">
              <a:rPr lang="en-US" smtClean="0"/>
              <a:t>4/9/2018</a:t>
            </a:fld>
            <a:endParaRPr lang="en-US" dirty="0"/>
          </a:p>
        </p:txBody>
      </p:sp>
      <p:sp>
        <p:nvSpPr>
          <p:cNvPr id="19" name="Footer Placeholder 18"/>
          <p:cNvSpPr>
            <a:spLocks noGrp="1"/>
          </p:cNvSpPr>
          <p:nvPr>
            <p:ph type="ftr" sz="quarter" idx="11"/>
          </p:nvPr>
        </p:nvSpPr>
        <p:spPr/>
        <p:txBody>
          <a:bodyPr/>
          <a:lstStyle/>
          <a:p>
            <a:r>
              <a:rPr lang="en-US" dirty="0"/>
              <a:t>Add a footer</a:t>
            </a:r>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822960"/>
          </a:xfrm>
        </p:spPr>
        <p:txBody>
          <a:bodyPr>
            <a:normAutofit/>
          </a:bodyPr>
          <a:lstStyle>
            <a:lvl1pPr>
              <a:defRPr sz="4000" b="1"/>
            </a:lvl1pPr>
          </a:lstStyle>
          <a:p>
            <a:r>
              <a:rPr kumimoji="0" lang="en-US" dirty="0"/>
              <a:t>Click to edit Master title style</a:t>
            </a:r>
          </a:p>
        </p:txBody>
      </p:sp>
      <p:sp>
        <p:nvSpPr>
          <p:cNvPr id="3" name="Content Placeholder 2"/>
          <p:cNvSpPr>
            <a:spLocks noGrp="1"/>
          </p:cNvSpPr>
          <p:nvPr>
            <p:ph idx="1"/>
          </p:nvPr>
        </p:nvSpPr>
        <p:spPr>
          <a:xfrm>
            <a:off x="609600" y="1645920"/>
            <a:ext cx="10972800" cy="4572000"/>
          </a:xfrm>
        </p:spPr>
        <p:txBody>
          <a:body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65F28077-7188-48C5-8679-2287FAC952E9}" type="datetime1">
              <a:rPr lang="en-US" smtClean="0"/>
              <a:t>4/9/2018</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5028" y="704088"/>
            <a:ext cx="10638971" cy="819912"/>
          </a:xfrm>
        </p:spPr>
        <p:txBody>
          <a:bodyPr vert="horz" tIns="45720" bIns="0" anchor="t" anchorCtr="0">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600" b="1">
                <a:ln>
                  <a:noFill/>
                </a:ln>
                <a:solidFill>
                  <a:schemeClr val="tx2"/>
                </a:solidFill>
                <a:effectLst/>
                <a:latin typeface="+mj-lt"/>
                <a:ea typeface="+mj-ea"/>
                <a:cs typeface="+mj-cs"/>
              </a:defRPr>
            </a:lvl1pPr>
          </a:lstStyle>
          <a:p>
            <a:r>
              <a:rPr kumimoji="0" lang="en-US" dirty="0"/>
              <a:t>Click to edit Master title style</a:t>
            </a:r>
          </a:p>
        </p:txBody>
      </p:sp>
      <p:sp>
        <p:nvSpPr>
          <p:cNvPr id="3" name="Date Placeholder 2"/>
          <p:cNvSpPr>
            <a:spLocks noGrp="1"/>
          </p:cNvSpPr>
          <p:nvPr>
            <p:ph type="dt" sz="half" idx="10"/>
          </p:nvPr>
        </p:nvSpPr>
        <p:spPr/>
        <p:txBody>
          <a:bodyPr/>
          <a:lstStyle/>
          <a:p>
            <a:fld id="{D55660E0-FA77-4473-A859-74127B089143}" type="datetime1">
              <a:rPr lang="en-US" smtClean="0"/>
              <a:t>4/9/2018</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DCA0450-AC4B-4C90-AD31-8727CE7CF7D3}"/>
              </a:ext>
            </a:extLst>
          </p:cNvPr>
          <p:cNvSpPr>
            <a:spLocks noGrp="1"/>
          </p:cNvSpPr>
          <p:nvPr>
            <p:ph type="title"/>
          </p:nvPr>
        </p:nvSpPr>
        <p:spPr>
          <a:xfrm>
            <a:off x="914400" y="914400"/>
            <a:ext cx="10638971" cy="819912"/>
          </a:xfrm>
        </p:spPr>
        <p:txBody>
          <a:bodyPr vert="horz" tIns="45720" bIns="0" anchor="t" anchorCtr="0">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200" b="1">
                <a:ln>
                  <a:noFill/>
                </a:ln>
                <a:solidFill>
                  <a:schemeClr val="tx2"/>
                </a:solidFill>
                <a:effectLst/>
                <a:latin typeface="+mj-lt"/>
                <a:ea typeface="+mj-ea"/>
                <a:cs typeface="+mj-cs"/>
              </a:defRPr>
            </a:lvl1pPr>
          </a:lstStyle>
          <a:p>
            <a:r>
              <a:rPr kumimoji="0" lang="en-US" dirty="0"/>
              <a:t>Click to edit Master title style</a:t>
            </a:r>
          </a:p>
        </p:txBody>
      </p:sp>
      <p:sp>
        <p:nvSpPr>
          <p:cNvPr id="7" name="Rectangle 6">
            <a:extLst>
              <a:ext uri="{FF2B5EF4-FFF2-40B4-BE49-F238E27FC236}">
                <a16:creationId xmlns:a16="http://schemas.microsoft.com/office/drawing/2014/main" id="{0A83EBD0-55E4-4E22-9663-ABC181D8C61F}"/>
              </a:ext>
            </a:extLst>
          </p:cNvPr>
          <p:cNvSpPr/>
          <p:nvPr userDrawn="1"/>
        </p:nvSpPr>
        <p:spPr>
          <a:xfrm>
            <a:off x="0" y="0"/>
            <a:ext cx="4831451" cy="615553"/>
          </a:xfrm>
          <a:prstGeom prst="rect">
            <a:avLst/>
          </a:prstGeom>
          <a:noFill/>
        </p:spPr>
        <p:txBody>
          <a:bodyPr wrap="none" lIns="0" tIns="0" rIns="0" bIns="0">
            <a:spAutoFit/>
          </a:bodyPr>
          <a:lstStyle/>
          <a:p>
            <a:pPr algn="ctr"/>
            <a:r>
              <a:rPr lang="en-US" sz="4000" b="1" cap="none" spc="0" dirty="0">
                <a:ln w="6600">
                  <a:solidFill>
                    <a:schemeClr val="accent2"/>
                  </a:solidFill>
                  <a:prstDash val="solid"/>
                </a:ln>
                <a:solidFill>
                  <a:srgbClr val="FFFFFF"/>
                </a:solidFill>
                <a:effectLst>
                  <a:outerShdw dist="38100" dir="2700000" algn="tl" rotWithShape="0">
                    <a:schemeClr val="accent2"/>
                  </a:outerShdw>
                </a:effectLst>
              </a:rPr>
              <a:t>Investment Analysis</a:t>
            </a:r>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DCA0450-AC4B-4C90-AD31-8727CE7CF7D3}"/>
              </a:ext>
            </a:extLst>
          </p:cNvPr>
          <p:cNvSpPr>
            <a:spLocks noGrp="1"/>
          </p:cNvSpPr>
          <p:nvPr>
            <p:ph type="title"/>
          </p:nvPr>
        </p:nvSpPr>
        <p:spPr>
          <a:xfrm>
            <a:off x="914400" y="914400"/>
            <a:ext cx="10638971" cy="819912"/>
          </a:xfrm>
        </p:spPr>
        <p:txBody>
          <a:bodyPr vert="horz" tIns="45720" bIns="0" anchor="t" anchorCtr="0">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200" b="1">
                <a:ln>
                  <a:noFill/>
                </a:ln>
                <a:solidFill>
                  <a:schemeClr val="tx2"/>
                </a:solidFill>
                <a:effectLst/>
                <a:latin typeface="+mj-lt"/>
                <a:ea typeface="+mj-ea"/>
                <a:cs typeface="+mj-cs"/>
              </a:defRPr>
            </a:lvl1pPr>
          </a:lstStyle>
          <a:p>
            <a:r>
              <a:rPr kumimoji="0" lang="en-US" dirty="0"/>
              <a:t>Click to edit Master title style</a:t>
            </a:r>
          </a:p>
        </p:txBody>
      </p:sp>
      <p:sp>
        <p:nvSpPr>
          <p:cNvPr id="7" name="Rectangle 6">
            <a:extLst>
              <a:ext uri="{FF2B5EF4-FFF2-40B4-BE49-F238E27FC236}">
                <a16:creationId xmlns:a16="http://schemas.microsoft.com/office/drawing/2014/main" id="{0A83EBD0-55E4-4E22-9663-ABC181D8C61F}"/>
              </a:ext>
            </a:extLst>
          </p:cNvPr>
          <p:cNvSpPr/>
          <p:nvPr userDrawn="1"/>
        </p:nvSpPr>
        <p:spPr>
          <a:xfrm>
            <a:off x="0" y="0"/>
            <a:ext cx="4574970" cy="615553"/>
          </a:xfrm>
          <a:prstGeom prst="rect">
            <a:avLst/>
          </a:prstGeom>
          <a:noFill/>
        </p:spPr>
        <p:txBody>
          <a:bodyPr wrap="none" lIns="0" tIns="0" rIns="0" bIns="0">
            <a:spAutoFit/>
          </a:bodyPr>
          <a:lstStyle/>
          <a:p>
            <a:pPr algn="ctr"/>
            <a:r>
              <a:rPr lang="en-US" sz="4000" b="1" cap="none" spc="0" dirty="0">
                <a:ln w="6600">
                  <a:solidFill>
                    <a:schemeClr val="accent2"/>
                  </a:solidFill>
                  <a:prstDash val="solid"/>
                </a:ln>
                <a:solidFill>
                  <a:srgbClr val="FFFFFF"/>
                </a:solidFill>
                <a:effectLst>
                  <a:outerShdw dist="38100" dir="2700000" algn="tl" rotWithShape="0">
                    <a:schemeClr val="accent2"/>
                  </a:outerShdw>
                </a:effectLst>
              </a:rPr>
              <a:t>Operating Analysis</a:t>
            </a:r>
          </a:p>
        </p:txBody>
      </p:sp>
    </p:spTree>
    <p:extLst>
      <p:ext uri="{BB962C8B-B14F-4D97-AF65-F5344CB8AC3E}">
        <p14:creationId xmlns:p14="http://schemas.microsoft.com/office/powerpoint/2010/main" val="351880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grpSp>
        </p:grpSp>
      </p:gr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100">
                <a:solidFill>
                  <a:schemeClr val="tx1"/>
                </a:solidFill>
              </a:defRPr>
            </a:lvl1pPr>
          </a:lstStyle>
          <a:p>
            <a:fld id="{61146459-E3C3-4969-9224-5ED50B492D17}" type="datetime1">
              <a:rPr lang="en-US" smtClean="0"/>
              <a:pPr/>
              <a:t>4/9/2018</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1"/>
                </a:solidFill>
              </a:defRPr>
            </a:lvl1pPr>
          </a:lstStyle>
          <a:p>
            <a:r>
              <a:rPr lang="en-US" dirty="0"/>
              <a:t>Add a footer</a:t>
            </a: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0" r:id="rId3"/>
    <p:sldLayoutId id="2147483691" r:id="rId4"/>
    <p:sldLayoutId id="2147483692"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chorCtr="0">
            <a:noAutofit/>
          </a:bodyPr>
          <a:lstStyle/>
          <a:p>
            <a:pPr algn="ctr"/>
            <a:r>
              <a:rPr lang="en-US" sz="2800" dirty="0"/>
              <a:t>The Essence of What-if Assist – A Superb Modeling Application</a:t>
            </a:r>
          </a:p>
        </p:txBody>
      </p:sp>
      <p:sp>
        <p:nvSpPr>
          <p:cNvPr id="2" name="Content Placeholder 1"/>
          <p:cNvSpPr>
            <a:spLocks noGrp="1"/>
          </p:cNvSpPr>
          <p:nvPr>
            <p:ph idx="1"/>
          </p:nvPr>
        </p:nvSpPr>
        <p:spPr>
          <a:xfrm>
            <a:off x="609600" y="1554480"/>
            <a:ext cx="10972800" cy="5012576"/>
          </a:xfrm>
        </p:spPr>
        <p:txBody>
          <a:bodyPr>
            <a:noAutofit/>
          </a:bodyPr>
          <a:lstStyle/>
          <a:p>
            <a:r>
              <a:rPr lang="en-US" sz="2000" dirty="0"/>
              <a:t>What-if Assist (“WIA”) is a multi-faceted modeling Application with benefits that merit a home in every IBI WebFOCUS Toolbox!  As such, it provides a User with a myriad of paths to Attainable Financial Goals.</a:t>
            </a:r>
          </a:p>
          <a:p>
            <a:r>
              <a:rPr lang="en-US" sz="2000" dirty="0"/>
              <a:t>With WIA </a:t>
            </a:r>
            <a:r>
              <a:rPr lang="en-US" sz="2000" b="1" dirty="0"/>
              <a:t>Investment Analysis</a:t>
            </a:r>
            <a:r>
              <a:rPr lang="en-US" sz="2000" dirty="0"/>
              <a:t>, every entity that produces new products or offers new services or requires new facilities, can achieve the goal-based measures of Break Even Income, Break Even Units, Return on Investment and Return of Capital within the confines of root variable limits. And if such limits inhibit the Attainable Financial Goal achievement, accept from the automatic options of Best Solutions.</a:t>
            </a:r>
          </a:p>
          <a:p>
            <a:r>
              <a:rPr lang="en-US" sz="2000" dirty="0"/>
              <a:t>With WIA </a:t>
            </a:r>
            <a:r>
              <a:rPr lang="en-US" sz="2000" b="1" dirty="0"/>
              <a:t>Operating Analysis</a:t>
            </a:r>
            <a:r>
              <a:rPr lang="en-US" sz="2000" dirty="0"/>
              <a:t>, every entity that issues current and comparable past performance Reporting Financials (indeed, virtually every member of the IBI WebFOCUS community – current and prospective) will appreciate the means to achieve the projection of Attainable Financial Goal performance looking forward. It does so by unmasking the usually hidden values of the root variables, by adding the limits that define the line item circumstances, and by introducing the ability to easily test a number of potential scenarios. And once more, the option remains to invoke Best Solutions when the occasion demands.</a:t>
            </a:r>
          </a:p>
          <a:p>
            <a:endParaRPr lang="en-US" sz="1800" dirty="0"/>
          </a:p>
        </p:txBody>
      </p:sp>
    </p:spTree>
    <p:extLst>
      <p:ext uri="{BB962C8B-B14F-4D97-AF65-F5344CB8AC3E}">
        <p14:creationId xmlns:p14="http://schemas.microsoft.com/office/powerpoint/2010/main" val="225663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altLang="en-US" sz="2000" dirty="0">
                <a:solidFill>
                  <a:srgbClr val="003876"/>
                </a:solidFill>
                <a:latin typeface="Calibri" panose="020F0502020204030204" pitchFamily="34" charset="0"/>
                <a:cs typeface="Calibri" panose="020F0502020204030204" pitchFamily="34" charset="0"/>
              </a:rPr>
              <a:t>Could a further reduction in Unit Cost achieve the Goal of 5,000 Break Even Units?</a:t>
            </a:r>
            <a:endParaRPr lang="en-US" sz="2000" dirty="0">
              <a:latin typeface="Calibri" panose="020F0502020204030204" pitchFamily="34" charset="0"/>
              <a:cs typeface="Calibri" panose="020F0502020204030204" pitchFamily="34" charset="0"/>
            </a:endParaRPr>
          </a:p>
        </p:txBody>
      </p:sp>
      <p:sp>
        <p:nvSpPr>
          <p:cNvPr id="2" name="Content Placeholder 1"/>
          <p:cNvSpPr>
            <a:spLocks noGrp="1"/>
          </p:cNvSpPr>
          <p:nvPr>
            <p:ph idx="4294967295"/>
          </p:nvPr>
        </p:nvSpPr>
        <p:spPr>
          <a:xfrm>
            <a:off x="914400" y="1554480"/>
            <a:ext cx="10972800" cy="688975"/>
          </a:xfrm>
        </p:spPr>
        <p:txBody>
          <a:bodyPr>
            <a:normAutofit/>
          </a:bodyPr>
          <a:lstStyle/>
          <a:p>
            <a:pPr marL="342900" lvl="1" indent="-342900">
              <a:buFont typeface="Wingdings" panose="05000000000000000000" pitchFamily="2" charset="2"/>
              <a:buChar char="Ø"/>
            </a:pPr>
            <a:r>
              <a:rPr lang="en-US" altLang="en-US" sz="1400" dirty="0">
                <a:latin typeface="Times New Roman" panose="02020603050405020304" pitchFamily="18" charset="0"/>
              </a:rPr>
              <a:t>Uncheck Unit Price in the Break Even Units panel and Click the Goal Marker</a:t>
            </a:r>
          </a:p>
        </p:txBody>
      </p:sp>
      <p:sp>
        <p:nvSpPr>
          <p:cNvPr id="7" name="Text Box 57">
            <a:extLst>
              <a:ext uri="{FF2B5EF4-FFF2-40B4-BE49-F238E27FC236}">
                <a16:creationId xmlns:a16="http://schemas.microsoft.com/office/drawing/2014/main" id="{7EFBAB44-DFC8-4535-A4FB-D8000BA21A11}"/>
              </a:ext>
            </a:extLst>
          </p:cNvPr>
          <p:cNvSpPr txBox="1">
            <a:spLocks noChangeArrowheads="1"/>
          </p:cNvSpPr>
          <p:nvPr/>
        </p:nvSpPr>
        <p:spPr bwMode="auto">
          <a:xfrm>
            <a:off x="609600" y="6309360"/>
            <a:ext cx="10824686" cy="680696"/>
          </a:xfrm>
          <a:prstGeom prst="rect">
            <a:avLst/>
          </a:prstGeom>
          <a:gradFill rotWithShape="1">
            <a:gsLst>
              <a:gs pos="0">
                <a:schemeClr val="bg1"/>
              </a:gs>
              <a:gs pos="100000">
                <a:srgbClr val="F1E5C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lstStyle>
            <a:lvl1pPr marL="465138" indent="-465138"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50000"/>
              </a:spcAft>
              <a:buClr>
                <a:srgbClr val="A54F1E"/>
              </a:buClr>
              <a:buFont typeface="Wingdings 3" panose="05040102010807070707" pitchFamily="18" charset="2"/>
              <a:buChar char=""/>
              <a:defRPr sz="28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50000"/>
              </a:spcAft>
              <a:buClr>
                <a:srgbClr val="A54F1E"/>
              </a:buClr>
              <a:buFont typeface="Wingdings 3" panose="05040102010807070707" pitchFamily="18" charset="2"/>
              <a:buChar char=""/>
              <a:defRPr sz="28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50000"/>
              </a:spcAft>
              <a:buClr>
                <a:srgbClr val="A54F1E"/>
              </a:buClr>
              <a:buFont typeface="Wingdings 3" panose="05040102010807070707" pitchFamily="18" charset="2"/>
              <a:buChar char=""/>
              <a:defRPr sz="28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50000"/>
              </a:spcAft>
              <a:buClr>
                <a:srgbClr val="A54F1E"/>
              </a:buClr>
              <a:buFont typeface="Wingdings 3" panose="05040102010807070707" pitchFamily="18" charset="2"/>
              <a:buChar char=""/>
              <a:defRPr sz="2800">
                <a:solidFill>
                  <a:schemeClr val="tx1"/>
                </a:solidFill>
                <a:latin typeface="Arial" panose="020B0604020202020204" pitchFamily="34" charset="0"/>
              </a:defRPr>
            </a:lvl9pPr>
          </a:lstStyle>
          <a:p>
            <a:pPr marL="231775" indent="-231775" eaLnBrk="1" hangingPunct="1">
              <a:buFont typeface="Arial" panose="020B0604020202020204" pitchFamily="34" charset="0"/>
              <a:buChar char="•"/>
            </a:pPr>
            <a:r>
              <a:rPr lang="en-US" altLang="en-US" sz="1400" dirty="0">
                <a:latin typeface="Times New Roman" panose="02020603050405020304" pitchFamily="18" charset="0"/>
              </a:rPr>
              <a:t>Limits Violation Errors: Click the Accept Best Solution button.</a:t>
            </a:r>
          </a:p>
          <a:p>
            <a:pPr marL="231775" indent="-231775" eaLnBrk="1" hangingPunct="1">
              <a:buFont typeface="Arial" panose="020B0604020202020204" pitchFamily="34" charset="0"/>
              <a:buChar char="•"/>
            </a:pPr>
            <a:r>
              <a:rPr lang="en-US" altLang="en-US" sz="1400" dirty="0">
                <a:latin typeface="Times New Roman" panose="02020603050405020304" pitchFamily="18" charset="0"/>
              </a:rPr>
              <a:t>The Goal of 5,000 Break Even Units cannot be achieved with a reduction in Unit Cost alone without violating Unit Cost limits (Min/Max)</a:t>
            </a:r>
          </a:p>
        </p:txBody>
      </p:sp>
      <p:pic>
        <p:nvPicPr>
          <p:cNvPr id="5" name="Picture 4">
            <a:extLst>
              <a:ext uri="{FF2B5EF4-FFF2-40B4-BE49-F238E27FC236}">
                <a16:creationId xmlns:a16="http://schemas.microsoft.com/office/drawing/2014/main" id="{D19CE94F-B35C-435D-9A3D-31246AB53A4E}"/>
              </a:ext>
            </a:extLst>
          </p:cNvPr>
          <p:cNvPicPr>
            <a:picLocks noChangeAspect="1"/>
          </p:cNvPicPr>
          <p:nvPr/>
        </p:nvPicPr>
        <p:blipFill>
          <a:blip r:embed="rId2"/>
          <a:stretch>
            <a:fillRect/>
          </a:stretch>
        </p:blipFill>
        <p:spPr>
          <a:xfrm>
            <a:off x="365760" y="2194560"/>
            <a:ext cx="11477625" cy="4057650"/>
          </a:xfrm>
          <a:prstGeom prst="rect">
            <a:avLst/>
          </a:prstGeom>
        </p:spPr>
      </p:pic>
    </p:spTree>
    <p:extLst>
      <p:ext uri="{BB962C8B-B14F-4D97-AF65-F5344CB8AC3E}">
        <p14:creationId xmlns:p14="http://schemas.microsoft.com/office/powerpoint/2010/main" val="373263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altLang="en-US" sz="2000" dirty="0">
                <a:solidFill>
                  <a:srgbClr val="003876"/>
                </a:solidFill>
                <a:latin typeface="Calibri" panose="020F0502020204030204" pitchFamily="34" charset="0"/>
                <a:cs typeface="Calibri" panose="020F0502020204030204" pitchFamily="34" charset="0"/>
              </a:rPr>
              <a:t>Could a reduction in both Unit Cost &amp; Operating Expense achieve a Goal of 5,000 Break Even Units – without violating original limits?</a:t>
            </a:r>
            <a:endParaRPr lang="en-US" sz="2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706A5AF3-EA04-4C69-B6AD-FAF55926C46A}"/>
              </a:ext>
            </a:extLst>
          </p:cNvPr>
          <p:cNvSpPr txBox="1"/>
          <p:nvPr/>
        </p:nvSpPr>
        <p:spPr>
          <a:xfrm>
            <a:off x="914400" y="1554480"/>
            <a:ext cx="9435548" cy="307777"/>
          </a:xfrm>
          <a:prstGeom prst="rect">
            <a:avLst/>
          </a:prstGeom>
          <a:noFill/>
          <a:ln>
            <a:noFill/>
          </a:ln>
        </p:spPr>
        <p:txBody>
          <a:bodyPr wrap="square" rtlCol="0">
            <a:spAutoFit/>
          </a:bodyPr>
          <a:lstStyle/>
          <a:p>
            <a:pPr marL="342900" indent="-342900">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Check Selling Expense, R and D, &amp; Overhead in the Break Even Units panel and click the Goal Marker</a:t>
            </a:r>
          </a:p>
        </p:txBody>
      </p:sp>
      <p:pic>
        <p:nvPicPr>
          <p:cNvPr id="6" name="Picture 5">
            <a:extLst>
              <a:ext uri="{FF2B5EF4-FFF2-40B4-BE49-F238E27FC236}">
                <a16:creationId xmlns:a16="http://schemas.microsoft.com/office/drawing/2014/main" id="{9C62B49E-3368-4B1A-BBC6-6A3036D9A2D5}"/>
              </a:ext>
            </a:extLst>
          </p:cNvPr>
          <p:cNvPicPr>
            <a:picLocks noChangeAspect="1"/>
          </p:cNvPicPr>
          <p:nvPr/>
        </p:nvPicPr>
        <p:blipFill>
          <a:blip r:embed="rId2"/>
          <a:stretch>
            <a:fillRect/>
          </a:stretch>
        </p:blipFill>
        <p:spPr>
          <a:xfrm>
            <a:off x="914400" y="2194562"/>
            <a:ext cx="10780014" cy="4530471"/>
          </a:xfrm>
          <a:prstGeom prst="rect">
            <a:avLst/>
          </a:prstGeom>
        </p:spPr>
      </p:pic>
    </p:spTree>
    <p:extLst>
      <p:ext uri="{BB962C8B-B14F-4D97-AF65-F5344CB8AC3E}">
        <p14:creationId xmlns:p14="http://schemas.microsoft.com/office/powerpoint/2010/main" val="256797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altLang="en-US" sz="2000" dirty="0">
                <a:solidFill>
                  <a:srgbClr val="003876"/>
                </a:solidFill>
                <a:latin typeface="Calibri" panose="020F0502020204030204" pitchFamily="34" charset="0"/>
                <a:cs typeface="Calibri" panose="020F0502020204030204" pitchFamily="34" charset="0"/>
              </a:rPr>
              <a:t>5500 Break Even Units is the best value that can be achieved in this scenario without breaching min/mix data limits.</a:t>
            </a:r>
            <a:endParaRPr lang="en-US" sz="2000" dirty="0">
              <a:latin typeface="Calibri" panose="020F0502020204030204" pitchFamily="34" charset="0"/>
              <a:cs typeface="Calibri" panose="020F0502020204030204" pitchFamily="34" charset="0"/>
            </a:endParaRPr>
          </a:p>
        </p:txBody>
      </p:sp>
      <p:sp>
        <p:nvSpPr>
          <p:cNvPr id="9" name="Text Box 10">
            <a:extLst>
              <a:ext uri="{FF2B5EF4-FFF2-40B4-BE49-F238E27FC236}">
                <a16:creationId xmlns:a16="http://schemas.microsoft.com/office/drawing/2014/main" id="{3177E293-3708-4E3B-8175-C322C4DEF00F}"/>
              </a:ext>
            </a:extLst>
          </p:cNvPr>
          <p:cNvSpPr txBox="1">
            <a:spLocks noChangeArrowheads="1"/>
          </p:cNvSpPr>
          <p:nvPr/>
        </p:nvSpPr>
        <p:spPr bwMode="auto">
          <a:xfrm>
            <a:off x="914400" y="1554480"/>
            <a:ext cx="10824686"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457200" indent="-457200" eaLnBrk="0" hangingPunct="0">
              <a:defRPr sz="2800">
                <a:solidFill>
                  <a:schemeClr val="tx1"/>
                </a:solidFill>
                <a:latin typeface="Arial" panose="020B0604020202020204" pitchFamily="34" charset="0"/>
              </a:defRPr>
            </a:lvl1pPr>
            <a:lvl2pPr eaLnBrk="0" hangingPunct="0">
              <a:defRPr sz="2800">
                <a:solidFill>
                  <a:schemeClr val="tx1"/>
                </a:solidFill>
                <a:latin typeface="Arial" panose="020B0604020202020204" pitchFamily="34" charset="0"/>
              </a:defRPr>
            </a:lvl2pPr>
            <a:lvl3pPr eaLnBrk="0" hangingPunct="0">
              <a:defRPr sz="2800">
                <a:solidFill>
                  <a:schemeClr val="tx1"/>
                </a:solidFill>
                <a:latin typeface="Arial" panose="020B0604020202020204" pitchFamily="34" charset="0"/>
              </a:defRPr>
            </a:lvl3pPr>
            <a:lvl4pPr eaLnBrk="0" hangingPunct="0">
              <a:defRPr sz="2800">
                <a:solidFill>
                  <a:schemeClr val="tx1"/>
                </a:solidFill>
                <a:latin typeface="Arial" panose="020B0604020202020204" pitchFamily="34" charset="0"/>
              </a:defRPr>
            </a:lvl4pPr>
            <a:lvl5pPr eaLnBrk="0" hangingPunct="0">
              <a:defRPr sz="2800">
                <a:solidFill>
                  <a:schemeClr val="tx1"/>
                </a:solidFill>
                <a:latin typeface="Arial" panose="020B0604020202020204" pitchFamily="34" charset="0"/>
              </a:defRPr>
            </a:lvl5pPr>
            <a:lvl6pPr eaLnBrk="0" fontAlgn="base" hangingPunct="0">
              <a:lnSpc>
                <a:spcPct val="95000"/>
              </a:lnSpc>
              <a:spcBef>
                <a:spcPct val="20000"/>
              </a:spcBef>
              <a:spcAft>
                <a:spcPct val="50000"/>
              </a:spcAft>
              <a:buClr>
                <a:srgbClr val="A54F1E"/>
              </a:buClr>
              <a:buFont typeface="Wingdings 3" panose="05040102010807070707" pitchFamily="18" charset="2"/>
              <a:buChar char=""/>
              <a:defRPr sz="2800">
                <a:solidFill>
                  <a:schemeClr val="tx1"/>
                </a:solidFill>
                <a:latin typeface="Arial" panose="020B0604020202020204" pitchFamily="34" charset="0"/>
              </a:defRPr>
            </a:lvl6pPr>
            <a:lvl7pPr eaLnBrk="0" fontAlgn="base" hangingPunct="0">
              <a:lnSpc>
                <a:spcPct val="95000"/>
              </a:lnSpc>
              <a:spcBef>
                <a:spcPct val="20000"/>
              </a:spcBef>
              <a:spcAft>
                <a:spcPct val="50000"/>
              </a:spcAft>
              <a:buClr>
                <a:srgbClr val="A54F1E"/>
              </a:buClr>
              <a:buFont typeface="Wingdings 3" panose="05040102010807070707" pitchFamily="18" charset="2"/>
              <a:buChar char=""/>
              <a:defRPr sz="2800">
                <a:solidFill>
                  <a:schemeClr val="tx1"/>
                </a:solidFill>
                <a:latin typeface="Arial" panose="020B0604020202020204" pitchFamily="34" charset="0"/>
              </a:defRPr>
            </a:lvl7pPr>
            <a:lvl8pPr eaLnBrk="0" fontAlgn="base" hangingPunct="0">
              <a:lnSpc>
                <a:spcPct val="95000"/>
              </a:lnSpc>
              <a:spcBef>
                <a:spcPct val="20000"/>
              </a:spcBef>
              <a:spcAft>
                <a:spcPct val="50000"/>
              </a:spcAft>
              <a:buClr>
                <a:srgbClr val="A54F1E"/>
              </a:buClr>
              <a:buFont typeface="Wingdings 3" panose="05040102010807070707" pitchFamily="18" charset="2"/>
              <a:buChar char=""/>
              <a:defRPr sz="2800">
                <a:solidFill>
                  <a:schemeClr val="tx1"/>
                </a:solidFill>
                <a:latin typeface="Arial" panose="020B0604020202020204" pitchFamily="34" charset="0"/>
              </a:defRPr>
            </a:lvl8pPr>
            <a:lvl9pPr eaLnBrk="0" fontAlgn="base" hangingPunct="0">
              <a:lnSpc>
                <a:spcPct val="95000"/>
              </a:lnSpc>
              <a:spcBef>
                <a:spcPct val="20000"/>
              </a:spcBef>
              <a:spcAft>
                <a:spcPct val="50000"/>
              </a:spcAft>
              <a:buClr>
                <a:srgbClr val="A54F1E"/>
              </a:buClr>
              <a:buFont typeface="Wingdings 3" panose="05040102010807070707" pitchFamily="18" charset="2"/>
              <a:buChar char=""/>
              <a:defRPr sz="2800">
                <a:solidFill>
                  <a:schemeClr val="tx1"/>
                </a:solidFill>
                <a:latin typeface="Arial" panose="020B0604020202020204" pitchFamily="34" charset="0"/>
              </a:defRPr>
            </a:lvl9pPr>
          </a:lstStyle>
          <a:p>
            <a:pPr eaLnBrk="1" hangingPunct="1">
              <a:buFont typeface="Arial" panose="020B0604020202020204" pitchFamily="34" charset="0"/>
              <a:buChar char="•"/>
            </a:pPr>
            <a:endParaRPr lang="en-US" altLang="en-US" sz="1600" dirty="0">
              <a:solidFill>
                <a:srgbClr val="003876"/>
              </a:solidFill>
              <a:latin typeface="Times New Roman" panose="02020603050405020304" pitchFamily="18" charset="0"/>
            </a:endParaRPr>
          </a:p>
        </p:txBody>
      </p:sp>
      <p:pic>
        <p:nvPicPr>
          <p:cNvPr id="2" name="Picture 1">
            <a:extLst>
              <a:ext uri="{FF2B5EF4-FFF2-40B4-BE49-F238E27FC236}">
                <a16:creationId xmlns:a16="http://schemas.microsoft.com/office/drawing/2014/main" id="{106B28A6-5BAE-487E-A725-ECAD58D815D9}"/>
              </a:ext>
            </a:extLst>
          </p:cNvPr>
          <p:cNvPicPr>
            <a:picLocks noChangeAspect="1"/>
          </p:cNvPicPr>
          <p:nvPr/>
        </p:nvPicPr>
        <p:blipFill>
          <a:blip r:embed="rId2"/>
          <a:stretch>
            <a:fillRect/>
          </a:stretch>
        </p:blipFill>
        <p:spPr>
          <a:xfrm>
            <a:off x="365760" y="2194560"/>
            <a:ext cx="11477625" cy="4219575"/>
          </a:xfrm>
          <a:prstGeom prst="rect">
            <a:avLst/>
          </a:prstGeom>
        </p:spPr>
      </p:pic>
    </p:spTree>
    <p:extLst>
      <p:ext uri="{BB962C8B-B14F-4D97-AF65-F5344CB8AC3E}">
        <p14:creationId xmlns:p14="http://schemas.microsoft.com/office/powerpoint/2010/main" val="118231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1702E2-77F1-46A4-94DD-0DF0E8DE226B}"/>
              </a:ext>
            </a:extLst>
          </p:cNvPr>
          <p:cNvSpPr>
            <a:spLocks noGrp="1"/>
          </p:cNvSpPr>
          <p:nvPr>
            <p:ph type="title"/>
          </p:nvPr>
        </p:nvSpPr>
        <p:spPr/>
        <p:txBody>
          <a:bodyPr/>
          <a:lstStyle/>
          <a:p>
            <a:r>
              <a:rPr lang="en-US" dirty="0"/>
              <a:t>Operating Analysis Data</a:t>
            </a:r>
          </a:p>
        </p:txBody>
      </p:sp>
      <p:pic>
        <p:nvPicPr>
          <p:cNvPr id="4" name="Content Placeholder 4">
            <a:extLst>
              <a:ext uri="{FF2B5EF4-FFF2-40B4-BE49-F238E27FC236}">
                <a16:creationId xmlns:a16="http://schemas.microsoft.com/office/drawing/2014/main" id="{31B54EE7-5515-4B52-B3AC-5A8428834C6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367" b="-5367"/>
          <a:stretch/>
        </p:blipFill>
        <p:spPr>
          <a:xfrm>
            <a:off x="914400" y="1554480"/>
            <a:ext cx="5545105" cy="5110489"/>
          </a:xfrm>
          <a:prstGeom prst="rect">
            <a:avLst/>
          </a:prstGeom>
        </p:spPr>
      </p:pic>
      <p:sp>
        <p:nvSpPr>
          <p:cNvPr id="5" name="TextBox 4">
            <a:extLst>
              <a:ext uri="{FF2B5EF4-FFF2-40B4-BE49-F238E27FC236}">
                <a16:creationId xmlns:a16="http://schemas.microsoft.com/office/drawing/2014/main" id="{767020F7-A425-4DC9-9D23-4D55F8945696}"/>
              </a:ext>
            </a:extLst>
          </p:cNvPr>
          <p:cNvSpPr txBox="1"/>
          <p:nvPr/>
        </p:nvSpPr>
        <p:spPr>
          <a:xfrm>
            <a:off x="7010400" y="1527048"/>
            <a:ext cx="3835791" cy="707886"/>
          </a:xfrm>
          <a:prstGeom prst="rect">
            <a:avLst/>
          </a:prstGeom>
          <a:noFill/>
          <a:ln>
            <a:noFill/>
          </a:ln>
        </p:spPr>
        <p:txBody>
          <a:bodyPr wrap="square" rtlCol="0">
            <a:spAutoFit/>
          </a:bodyPr>
          <a:lstStyle/>
          <a:p>
            <a:r>
              <a:rPr lang="en-US" sz="2000" i="1" dirty="0"/>
              <a:t>Not</a:t>
            </a:r>
            <a:r>
              <a:rPr lang="en-US" sz="2000" dirty="0"/>
              <a:t> </a:t>
            </a:r>
            <a:r>
              <a:rPr lang="en-US" sz="2000" i="1" dirty="0"/>
              <a:t>enough detail</a:t>
            </a:r>
            <a:r>
              <a:rPr lang="en-US" sz="2000" dirty="0"/>
              <a:t> to do a proper analysis!</a:t>
            </a:r>
          </a:p>
        </p:txBody>
      </p:sp>
    </p:spTree>
    <p:extLst>
      <p:ext uri="{BB962C8B-B14F-4D97-AF65-F5344CB8AC3E}">
        <p14:creationId xmlns:p14="http://schemas.microsoft.com/office/powerpoint/2010/main" val="3558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1702E2-77F1-46A4-94DD-0DF0E8DE226B}"/>
              </a:ext>
            </a:extLst>
          </p:cNvPr>
          <p:cNvSpPr>
            <a:spLocks noGrp="1"/>
          </p:cNvSpPr>
          <p:nvPr>
            <p:ph type="title"/>
          </p:nvPr>
        </p:nvSpPr>
        <p:spPr/>
        <p:txBody>
          <a:bodyPr/>
          <a:lstStyle/>
          <a:p>
            <a:r>
              <a:rPr lang="en-US" dirty="0"/>
              <a:t>Operating Analysis Data in What-If Assist</a:t>
            </a:r>
          </a:p>
        </p:txBody>
      </p:sp>
      <p:pic>
        <p:nvPicPr>
          <p:cNvPr id="2" name="Picture 1">
            <a:extLst>
              <a:ext uri="{FF2B5EF4-FFF2-40B4-BE49-F238E27FC236}">
                <a16:creationId xmlns:a16="http://schemas.microsoft.com/office/drawing/2014/main" id="{8B24D6E8-4422-4B51-84B7-3DBE88099D5F}"/>
              </a:ext>
            </a:extLst>
          </p:cNvPr>
          <p:cNvPicPr>
            <a:picLocks noChangeAspect="1"/>
          </p:cNvPicPr>
          <p:nvPr/>
        </p:nvPicPr>
        <p:blipFill>
          <a:blip r:embed="rId2"/>
          <a:stretch>
            <a:fillRect/>
          </a:stretch>
        </p:blipFill>
        <p:spPr>
          <a:xfrm>
            <a:off x="1005840" y="1554480"/>
            <a:ext cx="6392799" cy="5168646"/>
          </a:xfrm>
          <a:prstGeom prst="rect">
            <a:avLst/>
          </a:prstGeom>
        </p:spPr>
      </p:pic>
    </p:spTree>
    <p:extLst>
      <p:ext uri="{BB962C8B-B14F-4D97-AF65-F5344CB8AC3E}">
        <p14:creationId xmlns:p14="http://schemas.microsoft.com/office/powerpoint/2010/main" val="8360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1702E2-77F1-46A4-94DD-0DF0E8DE226B}"/>
              </a:ext>
            </a:extLst>
          </p:cNvPr>
          <p:cNvSpPr>
            <a:spLocks noGrp="1"/>
          </p:cNvSpPr>
          <p:nvPr>
            <p:ph type="title"/>
          </p:nvPr>
        </p:nvSpPr>
        <p:spPr/>
        <p:txBody>
          <a:bodyPr>
            <a:normAutofit fontScale="90000"/>
          </a:bodyPr>
          <a:lstStyle/>
          <a:p>
            <a:r>
              <a:rPr lang="en-US" dirty="0"/>
              <a:t>Operating Analysis Data in What-If Assist Waterfall Chart</a:t>
            </a:r>
          </a:p>
        </p:txBody>
      </p:sp>
      <p:pic>
        <p:nvPicPr>
          <p:cNvPr id="4" name="Picture 3">
            <a:extLst>
              <a:ext uri="{FF2B5EF4-FFF2-40B4-BE49-F238E27FC236}">
                <a16:creationId xmlns:a16="http://schemas.microsoft.com/office/drawing/2014/main" id="{2E887936-152C-4300-A098-A8AA8B1E130E}"/>
              </a:ext>
            </a:extLst>
          </p:cNvPr>
          <p:cNvPicPr>
            <a:picLocks noChangeAspect="1"/>
          </p:cNvPicPr>
          <p:nvPr/>
        </p:nvPicPr>
        <p:blipFill>
          <a:blip r:embed="rId2"/>
          <a:stretch>
            <a:fillRect/>
          </a:stretch>
        </p:blipFill>
        <p:spPr>
          <a:xfrm>
            <a:off x="0" y="1554480"/>
            <a:ext cx="12192000" cy="4891737"/>
          </a:xfrm>
          <a:prstGeom prst="rect">
            <a:avLst/>
          </a:prstGeom>
        </p:spPr>
      </p:pic>
    </p:spTree>
    <p:extLst>
      <p:ext uri="{BB962C8B-B14F-4D97-AF65-F5344CB8AC3E}">
        <p14:creationId xmlns:p14="http://schemas.microsoft.com/office/powerpoint/2010/main" val="376019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1702E2-77F1-46A4-94DD-0DF0E8DE226B}"/>
              </a:ext>
            </a:extLst>
          </p:cNvPr>
          <p:cNvSpPr>
            <a:spLocks noGrp="1"/>
          </p:cNvSpPr>
          <p:nvPr>
            <p:ph type="title"/>
          </p:nvPr>
        </p:nvSpPr>
        <p:spPr/>
        <p:txBody>
          <a:bodyPr/>
          <a:lstStyle/>
          <a:p>
            <a:r>
              <a:rPr lang="en-US" dirty="0"/>
              <a:t>Define Limits Setup</a:t>
            </a:r>
          </a:p>
        </p:txBody>
      </p:sp>
      <p:pic>
        <p:nvPicPr>
          <p:cNvPr id="2" name="Picture 1">
            <a:extLst>
              <a:ext uri="{FF2B5EF4-FFF2-40B4-BE49-F238E27FC236}">
                <a16:creationId xmlns:a16="http://schemas.microsoft.com/office/drawing/2014/main" id="{01B51263-E539-459F-B673-A748E73CAA12}"/>
              </a:ext>
            </a:extLst>
          </p:cNvPr>
          <p:cNvPicPr>
            <a:picLocks noChangeAspect="1"/>
          </p:cNvPicPr>
          <p:nvPr/>
        </p:nvPicPr>
        <p:blipFill>
          <a:blip r:embed="rId2"/>
          <a:stretch>
            <a:fillRect/>
          </a:stretch>
        </p:blipFill>
        <p:spPr>
          <a:xfrm>
            <a:off x="914404" y="1554482"/>
            <a:ext cx="6866573" cy="5066348"/>
          </a:xfrm>
          <a:prstGeom prst="rect">
            <a:avLst/>
          </a:prstGeom>
        </p:spPr>
      </p:pic>
      <p:sp>
        <p:nvSpPr>
          <p:cNvPr id="4" name="TextBox 3">
            <a:extLst>
              <a:ext uri="{FF2B5EF4-FFF2-40B4-BE49-F238E27FC236}">
                <a16:creationId xmlns:a16="http://schemas.microsoft.com/office/drawing/2014/main" id="{642A9DC5-97CE-4485-B8F4-AC388EE2308A}"/>
              </a:ext>
            </a:extLst>
          </p:cNvPr>
          <p:cNvSpPr txBox="1"/>
          <p:nvPr/>
        </p:nvSpPr>
        <p:spPr>
          <a:xfrm>
            <a:off x="8229600" y="1554480"/>
            <a:ext cx="3385625" cy="4554972"/>
          </a:xfrm>
          <a:prstGeom prst="rect">
            <a:avLst/>
          </a:prstGeom>
          <a:noFill/>
          <a:ln>
            <a:noFill/>
          </a:ln>
        </p:spPr>
        <p:txBody>
          <a:bodyPr wrap="square" rtlCol="0">
            <a:noAutofit/>
          </a:bodyPr>
          <a:lstStyle/>
          <a:p>
            <a:pPr marL="290513" indent="-290513">
              <a:buClr>
                <a:schemeClr val="tx2"/>
              </a:buClr>
              <a:buFont typeface="Arial" panose="020B0604020202020204" pitchFamily="34" charset="0"/>
              <a:buChar char="•"/>
            </a:pPr>
            <a:r>
              <a:rPr lang="en-US" sz="1400" dirty="0"/>
              <a:t>Define</a:t>
            </a:r>
            <a:r>
              <a:rPr lang="en-US" sz="1400" b="1" dirty="0"/>
              <a:t> </a:t>
            </a:r>
            <a:r>
              <a:rPr lang="en-US" sz="1400" dirty="0"/>
              <a:t>min/max for each root variable.</a:t>
            </a:r>
          </a:p>
          <a:p>
            <a:pPr marL="290513" indent="-290513">
              <a:buClr>
                <a:schemeClr val="tx2"/>
              </a:buClr>
              <a:buFont typeface="Arial" panose="020B0604020202020204" pitchFamily="34" charset="0"/>
              <a:buChar char="•"/>
            </a:pPr>
            <a:endParaRPr lang="en-US" sz="1400" dirty="0"/>
          </a:p>
          <a:p>
            <a:pPr marL="285750" indent="-285750">
              <a:buClr>
                <a:schemeClr val="tx2"/>
              </a:buClr>
              <a:buFont typeface="Arial" panose="020B0604020202020204" pitchFamily="34" charset="0"/>
              <a:buChar char="•"/>
            </a:pPr>
            <a:r>
              <a:rPr lang="en-US" sz="1400" dirty="0"/>
              <a:t>Limits can be expressed as a fixed value or as a percentage below and above the current value.</a:t>
            </a:r>
          </a:p>
          <a:p>
            <a:pPr marL="285750" indent="-285750">
              <a:buClr>
                <a:schemeClr val="tx2"/>
              </a:buClr>
              <a:buFont typeface="Arial" panose="020B0604020202020204" pitchFamily="34" charset="0"/>
              <a:buChar char="•"/>
            </a:pPr>
            <a:endParaRPr lang="en-US" sz="1400" dirty="0"/>
          </a:p>
          <a:p>
            <a:pPr marL="285750" indent="-285750">
              <a:buClr>
                <a:schemeClr val="tx2"/>
              </a:buClr>
              <a:buFont typeface="Arial" panose="020B0604020202020204" pitchFamily="34" charset="0"/>
              <a:buChar char="•"/>
            </a:pPr>
            <a:r>
              <a:rPr lang="en-US" sz="1400" dirty="0"/>
              <a:t>The application provides default values of +/-10% of current value.</a:t>
            </a:r>
          </a:p>
          <a:p>
            <a:pPr marL="285750" indent="-285750">
              <a:buClr>
                <a:schemeClr val="tx2"/>
              </a:buClr>
              <a:buFont typeface="Arial" panose="020B0604020202020204" pitchFamily="34" charset="0"/>
              <a:buChar char="•"/>
            </a:pPr>
            <a:endParaRPr lang="en-US" sz="1400" dirty="0"/>
          </a:p>
          <a:p>
            <a:pPr marL="290513" indent="-290513">
              <a:buClr>
                <a:schemeClr val="tx2"/>
              </a:buClr>
              <a:buFont typeface="Arial" panose="020B0604020202020204" pitchFamily="34" charset="0"/>
              <a:buChar char="•"/>
            </a:pPr>
            <a:r>
              <a:rPr lang="en-US" sz="1400" dirty="0"/>
              <a:t>Optional: Define </a:t>
            </a:r>
            <a:r>
              <a:rPr lang="en-US" sz="1400" b="1" dirty="0"/>
              <a:t>Goal</a:t>
            </a:r>
            <a:r>
              <a:rPr lang="en-US" sz="1400" dirty="0"/>
              <a:t> values for non-root variables. The What-If Control tab will show a marker indicating the goal value in the slider panel.</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8994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1702E2-77F1-46A4-94DD-0DF0E8DE226B}"/>
              </a:ext>
            </a:extLst>
          </p:cNvPr>
          <p:cNvSpPr>
            <a:spLocks noGrp="1"/>
          </p:cNvSpPr>
          <p:nvPr>
            <p:ph type="title"/>
          </p:nvPr>
        </p:nvSpPr>
        <p:spPr/>
        <p:txBody>
          <a:bodyPr/>
          <a:lstStyle/>
          <a:p>
            <a:r>
              <a:rPr lang="en-US" dirty="0"/>
              <a:t>Typical What-If Examples</a:t>
            </a:r>
          </a:p>
        </p:txBody>
      </p:sp>
      <p:sp>
        <p:nvSpPr>
          <p:cNvPr id="4" name="TextBox 3">
            <a:extLst>
              <a:ext uri="{FF2B5EF4-FFF2-40B4-BE49-F238E27FC236}">
                <a16:creationId xmlns:a16="http://schemas.microsoft.com/office/drawing/2014/main" id="{843C22FF-0960-4065-B86A-286C0848656A}"/>
              </a:ext>
            </a:extLst>
          </p:cNvPr>
          <p:cNvSpPr txBox="1"/>
          <p:nvPr/>
        </p:nvSpPr>
        <p:spPr>
          <a:xfrm>
            <a:off x="914400" y="1554480"/>
            <a:ext cx="10972800" cy="2582091"/>
          </a:xfrm>
          <a:prstGeom prst="rect">
            <a:avLst/>
          </a:prstGeom>
          <a:noFill/>
          <a:ln>
            <a:noFill/>
          </a:ln>
        </p:spPr>
        <p:txBody>
          <a:bodyPr wrap="square" rtlCol="0">
            <a:noAutofit/>
          </a:bodyPr>
          <a:lstStyle/>
          <a:p>
            <a:r>
              <a:rPr lang="en-US" dirty="0"/>
              <a:t>1) </a:t>
            </a:r>
            <a:r>
              <a:rPr lang="en-US" dirty="0">
                <a:latin typeface="Century" panose="02040604050505020304" pitchFamily="18" charset="0"/>
              </a:rPr>
              <a:t>How would it be if Revenues were increased by 10% (from 120K to 132K)? How would it affect profit: Gross Profit, Operating Profit, Income Before Tax, &amp; Net Income?</a:t>
            </a:r>
            <a:endParaRPr lang="en-US" dirty="0"/>
          </a:p>
          <a:p>
            <a:endParaRPr lang="en-US" dirty="0"/>
          </a:p>
          <a:p>
            <a:r>
              <a:rPr lang="en-US" dirty="0"/>
              <a:t>2) </a:t>
            </a:r>
            <a:r>
              <a:rPr lang="en-US" dirty="0">
                <a:latin typeface="Century" panose="02040604050505020304" pitchFamily="18" charset="0"/>
              </a:rPr>
              <a:t>How would a decrease in Revenue Costs affect profit: Gross Profit, Operating Profit, Income before Tax, &amp; Net Income?</a:t>
            </a:r>
            <a:endParaRPr lang="en-US" dirty="0"/>
          </a:p>
          <a:p>
            <a:r>
              <a:rPr lang="en-US" dirty="0"/>
              <a:t> </a:t>
            </a:r>
          </a:p>
          <a:p>
            <a:r>
              <a:rPr lang="en-US" dirty="0"/>
              <a:t>3) </a:t>
            </a:r>
            <a:r>
              <a:rPr lang="en-US" dirty="0">
                <a:latin typeface="Century" panose="02040604050505020304" pitchFamily="18" charset="0"/>
              </a:rPr>
              <a:t>Could a decrease in Operating Expense achieve a  Net Income Goal of 30K?</a:t>
            </a:r>
            <a:endParaRPr lang="en-US" altLang="en-US" dirty="0">
              <a:solidFill>
                <a:srgbClr val="003876"/>
              </a:solidFill>
              <a:latin typeface="Times New Roman" panose="02020603050405020304" pitchFamily="18" charset="0"/>
            </a:endParaRPr>
          </a:p>
          <a:p>
            <a:r>
              <a:rPr lang="en-US" dirty="0"/>
              <a:t> </a:t>
            </a:r>
          </a:p>
          <a:p>
            <a:endParaRPr lang="en-US" dirty="0"/>
          </a:p>
          <a:p>
            <a:endParaRPr lang="en-US" dirty="0"/>
          </a:p>
          <a:p>
            <a:endParaRPr lang="en-US" dirty="0"/>
          </a:p>
        </p:txBody>
      </p:sp>
    </p:spTree>
    <p:extLst>
      <p:ext uri="{BB962C8B-B14F-4D97-AF65-F5344CB8AC3E}">
        <p14:creationId xmlns:p14="http://schemas.microsoft.com/office/powerpoint/2010/main" val="45566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1702E2-77F1-46A4-94DD-0DF0E8DE226B}"/>
              </a:ext>
            </a:extLst>
          </p:cNvPr>
          <p:cNvSpPr>
            <a:spLocks noGrp="1"/>
          </p:cNvSpPr>
          <p:nvPr>
            <p:ph type="title"/>
          </p:nvPr>
        </p:nvSpPr>
        <p:spPr/>
        <p:txBody>
          <a:bodyPr>
            <a:noAutofit/>
          </a:bodyPr>
          <a:lstStyle/>
          <a:p>
            <a:r>
              <a:rPr lang="en-US" sz="2000" dirty="0">
                <a:latin typeface="Calibri" panose="020F0502020204030204" pitchFamily="34" charset="0"/>
                <a:cs typeface="Calibri" panose="020F0502020204030204" pitchFamily="34" charset="0"/>
              </a:rPr>
              <a:t>How would it be if Revenues were increased by 10% (from 120K to 132K)? How would it affect profit: Gross Profit, Operating Profit, Income Before Tax, &amp; Net Income?</a:t>
            </a:r>
          </a:p>
        </p:txBody>
      </p:sp>
      <p:sp>
        <p:nvSpPr>
          <p:cNvPr id="6" name="TextBox 5">
            <a:extLst>
              <a:ext uri="{FF2B5EF4-FFF2-40B4-BE49-F238E27FC236}">
                <a16:creationId xmlns:a16="http://schemas.microsoft.com/office/drawing/2014/main" id="{5EE59033-FF3E-4F08-B279-0E2413AE3FAE}"/>
              </a:ext>
            </a:extLst>
          </p:cNvPr>
          <p:cNvSpPr txBox="1"/>
          <p:nvPr/>
        </p:nvSpPr>
        <p:spPr>
          <a:xfrm>
            <a:off x="914400" y="1645920"/>
            <a:ext cx="9564914" cy="584775"/>
          </a:xfrm>
          <a:prstGeom prst="rect">
            <a:avLst/>
          </a:prstGeom>
          <a:noFill/>
          <a:ln>
            <a:noFill/>
          </a:ln>
        </p:spPr>
        <p:txBody>
          <a:bodyPr wrap="square" rtlCol="0">
            <a:spAutoFit/>
          </a:bodyPr>
          <a:lstStyle/>
          <a:p>
            <a:pPr marL="342900" indent="-342900">
              <a:buAutoNum type="arabicParenR"/>
            </a:pPr>
            <a:r>
              <a:rPr lang="en-US" sz="1600" dirty="0"/>
              <a:t>Rev_Total Choose roots to change: Click the More… button and check all root check boxes</a:t>
            </a:r>
          </a:p>
          <a:p>
            <a:pPr marL="342900" indent="-342900">
              <a:buAutoNum type="arabicParenR"/>
            </a:pPr>
            <a:r>
              <a:rPr lang="en-US" sz="1600" dirty="0"/>
              <a:t>Rev_Total: Drag slider button to 132000.</a:t>
            </a:r>
          </a:p>
        </p:txBody>
      </p:sp>
      <p:pic>
        <p:nvPicPr>
          <p:cNvPr id="2" name="Picture 1">
            <a:extLst>
              <a:ext uri="{FF2B5EF4-FFF2-40B4-BE49-F238E27FC236}">
                <a16:creationId xmlns:a16="http://schemas.microsoft.com/office/drawing/2014/main" id="{91CB25D7-D716-4309-918A-72AE7E9F1353}"/>
              </a:ext>
            </a:extLst>
          </p:cNvPr>
          <p:cNvPicPr>
            <a:picLocks noChangeAspect="1"/>
          </p:cNvPicPr>
          <p:nvPr/>
        </p:nvPicPr>
        <p:blipFill>
          <a:blip r:embed="rId2"/>
          <a:stretch>
            <a:fillRect/>
          </a:stretch>
        </p:blipFill>
        <p:spPr>
          <a:xfrm>
            <a:off x="914400" y="2286000"/>
            <a:ext cx="11195685" cy="4474845"/>
          </a:xfrm>
          <a:prstGeom prst="rect">
            <a:avLst/>
          </a:prstGeom>
        </p:spPr>
      </p:pic>
    </p:spTree>
    <p:extLst>
      <p:ext uri="{BB962C8B-B14F-4D97-AF65-F5344CB8AC3E}">
        <p14:creationId xmlns:p14="http://schemas.microsoft.com/office/powerpoint/2010/main" val="175319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1702E2-77F1-46A4-94DD-0DF0E8DE226B}"/>
              </a:ext>
            </a:extLst>
          </p:cNvPr>
          <p:cNvSpPr>
            <a:spLocks noGrp="1"/>
          </p:cNvSpPr>
          <p:nvPr>
            <p:ph type="title"/>
          </p:nvPr>
        </p:nvSpPr>
        <p:spPr/>
        <p:txBody>
          <a:bodyPr>
            <a:noAutofit/>
          </a:bodyPr>
          <a:lstStyle/>
          <a:p>
            <a:r>
              <a:rPr lang="en-US" sz="2000" dirty="0">
                <a:latin typeface="Calibri" panose="020F0502020204030204" pitchFamily="34" charset="0"/>
                <a:cs typeface="Calibri" panose="020F0502020204030204" pitchFamily="34" charset="0"/>
              </a:rPr>
              <a:t>How would a decrease in Revenue Costs affect profit: Gross Profit, Operating Profit, Income before Tax, &amp; Net Income?</a:t>
            </a:r>
          </a:p>
        </p:txBody>
      </p:sp>
      <p:sp>
        <p:nvSpPr>
          <p:cNvPr id="6" name="TextBox 5">
            <a:extLst>
              <a:ext uri="{FF2B5EF4-FFF2-40B4-BE49-F238E27FC236}">
                <a16:creationId xmlns:a16="http://schemas.microsoft.com/office/drawing/2014/main" id="{5EE59033-FF3E-4F08-B279-0E2413AE3FAE}"/>
              </a:ext>
            </a:extLst>
          </p:cNvPr>
          <p:cNvSpPr txBox="1"/>
          <p:nvPr/>
        </p:nvSpPr>
        <p:spPr>
          <a:xfrm>
            <a:off x="914400" y="1645920"/>
            <a:ext cx="10987314" cy="584775"/>
          </a:xfrm>
          <a:prstGeom prst="rect">
            <a:avLst/>
          </a:prstGeom>
          <a:noFill/>
          <a:ln>
            <a:noFill/>
          </a:ln>
        </p:spPr>
        <p:txBody>
          <a:bodyPr wrap="square" rtlCol="0">
            <a:spAutoFit/>
          </a:bodyPr>
          <a:lstStyle/>
          <a:p>
            <a:pPr marL="342900" indent="-342900">
              <a:buAutoNum type="arabicParenR"/>
            </a:pPr>
            <a:r>
              <a:rPr lang="en-US" sz="1600" dirty="0"/>
              <a:t>Rev_Cost_Total: Check Prod_Lic_Cost_Per_Unit, Sub_Serv_Cost_Per_Unit, &amp; Prod_Sup_Cost_Per_Unit.</a:t>
            </a:r>
          </a:p>
          <a:p>
            <a:pPr marL="342900" indent="-342900">
              <a:buAutoNum type="arabicParenR"/>
            </a:pPr>
            <a:r>
              <a:rPr lang="en-US" sz="1600" dirty="0"/>
              <a:t>Rev_Cost_Total: Drag slider button to 25000.</a:t>
            </a:r>
          </a:p>
        </p:txBody>
      </p:sp>
      <p:pic>
        <p:nvPicPr>
          <p:cNvPr id="4" name="Picture 3">
            <a:extLst>
              <a:ext uri="{FF2B5EF4-FFF2-40B4-BE49-F238E27FC236}">
                <a16:creationId xmlns:a16="http://schemas.microsoft.com/office/drawing/2014/main" id="{3AE13615-382F-4217-870C-85019B40FFC4}"/>
              </a:ext>
            </a:extLst>
          </p:cNvPr>
          <p:cNvPicPr>
            <a:picLocks noChangeAspect="1"/>
          </p:cNvPicPr>
          <p:nvPr/>
        </p:nvPicPr>
        <p:blipFill>
          <a:blip r:embed="rId2"/>
          <a:stretch>
            <a:fillRect/>
          </a:stretch>
        </p:blipFill>
        <p:spPr>
          <a:xfrm>
            <a:off x="914400" y="2286000"/>
            <a:ext cx="11195685" cy="4491990"/>
          </a:xfrm>
          <a:prstGeom prst="rect">
            <a:avLst/>
          </a:prstGeom>
        </p:spPr>
      </p:pic>
    </p:spTree>
    <p:extLst>
      <p:ext uri="{BB962C8B-B14F-4D97-AF65-F5344CB8AC3E}">
        <p14:creationId xmlns:p14="http://schemas.microsoft.com/office/powerpoint/2010/main" val="312789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9D48B-0C01-4FD6-8E6A-C71AF19F4319}"/>
              </a:ext>
            </a:extLst>
          </p:cNvPr>
          <p:cNvSpPr>
            <a:spLocks noGrp="1"/>
          </p:cNvSpPr>
          <p:nvPr>
            <p:ph type="title"/>
          </p:nvPr>
        </p:nvSpPr>
        <p:spPr>
          <a:xfrm>
            <a:off x="457200" y="914400"/>
            <a:ext cx="10217424" cy="822325"/>
          </a:xfrm>
        </p:spPr>
        <p:txBody>
          <a:bodyPr/>
          <a:lstStyle/>
          <a:p>
            <a:r>
              <a:rPr lang="en-US" dirty="0"/>
              <a:t>Investment Analysis Data</a:t>
            </a:r>
          </a:p>
        </p:txBody>
      </p:sp>
      <p:graphicFrame>
        <p:nvGraphicFramePr>
          <p:cNvPr id="4" name="Group 302">
            <a:extLst>
              <a:ext uri="{FF2B5EF4-FFF2-40B4-BE49-F238E27FC236}">
                <a16:creationId xmlns:a16="http://schemas.microsoft.com/office/drawing/2014/main" id="{0C3DC387-8695-48EA-8BB8-D57F66BB9D35}"/>
              </a:ext>
            </a:extLst>
          </p:cNvPr>
          <p:cNvGraphicFramePr>
            <a:graphicFrameLocks noGrp="1"/>
          </p:cNvGraphicFramePr>
          <p:nvPr>
            <p:extLst>
              <p:ext uri="{D42A27DB-BD31-4B8C-83A1-F6EECF244321}">
                <p14:modId xmlns:p14="http://schemas.microsoft.com/office/powerpoint/2010/main" val="2089090354"/>
              </p:ext>
            </p:extLst>
          </p:nvPr>
        </p:nvGraphicFramePr>
        <p:xfrm>
          <a:off x="715617" y="1737360"/>
          <a:ext cx="10217424" cy="4267200"/>
        </p:xfrm>
        <a:graphic>
          <a:graphicData uri="http://schemas.openxmlformats.org/drawingml/2006/table">
            <a:tbl>
              <a:tblPr/>
              <a:tblGrid>
                <a:gridCol w="3949148">
                  <a:extLst>
                    <a:ext uri="{9D8B030D-6E8A-4147-A177-3AD203B41FA5}">
                      <a16:colId xmlns:a16="http://schemas.microsoft.com/office/drawing/2014/main" val="1130199716"/>
                    </a:ext>
                  </a:extLst>
                </a:gridCol>
                <a:gridCol w="1510748">
                  <a:extLst>
                    <a:ext uri="{9D8B030D-6E8A-4147-A177-3AD203B41FA5}">
                      <a16:colId xmlns:a16="http://schemas.microsoft.com/office/drawing/2014/main" val="3132968479"/>
                    </a:ext>
                  </a:extLst>
                </a:gridCol>
                <a:gridCol w="4757528">
                  <a:extLst>
                    <a:ext uri="{9D8B030D-6E8A-4147-A177-3AD203B41FA5}">
                      <a16:colId xmlns:a16="http://schemas.microsoft.com/office/drawing/2014/main" val="1307462804"/>
                    </a:ext>
                  </a:extLst>
                </a:gridCol>
              </a:tblGrid>
              <a:tr h="122238">
                <a:tc>
                  <a:txBody>
                    <a:bodyPr/>
                    <a:lstStyle>
                      <a:lvl1pPr eaLnBrk="0" hangingPunct="0">
                        <a:defRPr sz="2000">
                          <a:solidFill>
                            <a:schemeClr val="tx1"/>
                          </a:solidFill>
                          <a:latin typeface="Arial" panose="020B0604020202020204" pitchFamily="34" charset="0"/>
                        </a:defRPr>
                      </a:lvl1pPr>
                      <a:lvl2pPr marL="742950" indent="-285750" eaLnBrk="0" hangingPunct="0">
                        <a:buFont typeface="Symbol" panose="05050102010706020507" pitchFamily="18" charset="2"/>
                        <a:defRPr>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Variable</a:t>
                      </a:r>
                      <a:endPar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E4FF"/>
                    </a:solidFill>
                  </a:tcPr>
                </a:tc>
                <a:tc>
                  <a:txBody>
                    <a:bodyPr/>
                    <a:lstStyle>
                      <a:lvl1pPr eaLnBrk="0" hangingPunct="0">
                        <a:defRPr sz="2000">
                          <a:solidFill>
                            <a:schemeClr val="tx1"/>
                          </a:solidFill>
                          <a:latin typeface="Arial" panose="020B0604020202020204" pitchFamily="34" charset="0"/>
                        </a:defRPr>
                      </a:lvl1pPr>
                      <a:lvl2pPr marL="742950" indent="-285750" eaLnBrk="0" hangingPunct="0">
                        <a:buFont typeface="Symbol" panose="05050102010706020507" pitchFamily="18" charset="2"/>
                        <a:defRPr>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Value</a:t>
                      </a:r>
                      <a:endPar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E4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Formula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E4FF"/>
                    </a:solidFill>
                  </a:tcPr>
                </a:tc>
                <a:extLst>
                  <a:ext uri="{0D108BD9-81ED-4DB2-BD59-A6C34878D82A}">
                    <a16:rowId xmlns:a16="http://schemas.microsoft.com/office/drawing/2014/main" val="4069332600"/>
                  </a:ext>
                </a:extLst>
              </a:tr>
              <a:tr h="122238">
                <a:tc>
                  <a:txBody>
                    <a:bodyPr/>
                    <a:lstStyle>
                      <a:lvl1pPr eaLnBrk="0" hangingPunct="0">
                        <a:defRPr sz="2000">
                          <a:solidFill>
                            <a:schemeClr val="tx1"/>
                          </a:solidFill>
                          <a:latin typeface="Arial" panose="020B0604020202020204" pitchFamily="34" charset="0"/>
                        </a:defRPr>
                      </a:lvl1pPr>
                      <a:lvl2pPr marL="742950" indent="-285750" eaLnBrk="0" hangingPunct="0">
                        <a:buFont typeface="Symbol" panose="05050102010706020507" pitchFamily="18" charset="2"/>
                        <a:defRPr>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Unit Price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2000">
                          <a:solidFill>
                            <a:schemeClr val="tx1"/>
                          </a:solidFill>
                          <a:latin typeface="Arial" panose="020B0604020202020204" pitchFamily="34" charset="0"/>
                        </a:defRPr>
                      </a:lvl1pPr>
                      <a:lvl2pPr marL="742950" indent="-285750" eaLnBrk="0" hangingPunct="0">
                        <a:buFont typeface="Symbol" panose="05050102010706020507" pitchFamily="18" charset="2"/>
                        <a:defRPr>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N/A root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10817065"/>
                  </a:ext>
                </a:extLst>
              </a:tr>
              <a:tr h="120650">
                <a:tc>
                  <a:txBody>
                    <a:bodyPr/>
                    <a:lstStyle>
                      <a:lvl1pPr eaLnBrk="0" hangingPunct="0">
                        <a:defRPr sz="2000">
                          <a:solidFill>
                            <a:schemeClr val="tx1"/>
                          </a:solidFill>
                          <a:latin typeface="Arial" panose="020B0604020202020204" pitchFamily="34" charset="0"/>
                        </a:defRPr>
                      </a:lvl1pPr>
                      <a:lvl2pPr marL="742950" indent="-285750" eaLnBrk="0" hangingPunct="0">
                        <a:buFont typeface="Symbol" panose="05050102010706020507" pitchFamily="18" charset="2"/>
                        <a:defRPr>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Unit Cost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2000">
                          <a:solidFill>
                            <a:schemeClr val="tx1"/>
                          </a:solidFill>
                          <a:latin typeface="Arial" panose="020B0604020202020204" pitchFamily="34" charset="0"/>
                        </a:defRPr>
                      </a:lvl1pPr>
                      <a:lvl2pPr marL="742950" indent="-285750" eaLnBrk="0" hangingPunct="0">
                        <a:buFont typeface="Symbol" panose="05050102010706020507" pitchFamily="18" charset="2"/>
                        <a:defRPr>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N/A root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8462492"/>
                  </a:ext>
                </a:extLst>
              </a:tr>
              <a:tr h="182563">
                <a:tc>
                  <a:txBody>
                    <a:bodyPr/>
                    <a:lstStyle>
                      <a:lvl1pPr eaLnBrk="0" hangingPunct="0">
                        <a:defRPr sz="2000">
                          <a:solidFill>
                            <a:schemeClr val="tx1"/>
                          </a:solidFill>
                          <a:latin typeface="Arial" panose="020B0604020202020204" pitchFamily="34" charset="0"/>
                        </a:defRPr>
                      </a:lvl1pPr>
                      <a:lvl2pPr marL="742950" indent="-285750" eaLnBrk="0" hangingPunct="0">
                        <a:buFont typeface="Symbol" panose="05050102010706020507" pitchFamily="18" charset="2"/>
                        <a:defRPr>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Total Units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2000">
                          <a:solidFill>
                            <a:schemeClr val="tx1"/>
                          </a:solidFill>
                          <a:latin typeface="Arial" panose="020B0604020202020204" pitchFamily="34" charset="0"/>
                        </a:defRPr>
                      </a:lvl1pPr>
                      <a:lvl2pPr marL="742950" indent="-285750" eaLnBrk="0" hangingPunct="0">
                        <a:buFont typeface="Symbol" panose="05050102010706020507" pitchFamily="18" charset="2"/>
                        <a:defRPr>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20,000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N/A root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83908058"/>
                  </a:ext>
                </a:extLst>
              </a:tr>
              <a:tr h="182563">
                <a:tc>
                  <a:txBody>
                    <a:bodyPr/>
                    <a:lstStyle>
                      <a:lvl1pPr eaLnBrk="0" hangingPunct="0">
                        <a:defRPr sz="2000">
                          <a:solidFill>
                            <a:schemeClr val="tx1"/>
                          </a:solidFill>
                          <a:latin typeface="Arial" panose="020B0604020202020204" pitchFamily="34" charset="0"/>
                        </a:defRPr>
                      </a:lvl1pPr>
                      <a:lvl2pPr marL="742950" indent="-285750" eaLnBrk="0" hangingPunct="0">
                        <a:buFont typeface="Symbol" panose="05050102010706020507" pitchFamily="18" charset="2"/>
                        <a:defRPr>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Selling Expense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2000">
                          <a:solidFill>
                            <a:schemeClr val="tx1"/>
                          </a:solidFill>
                          <a:latin typeface="Arial" panose="020B0604020202020204" pitchFamily="34" charset="0"/>
                        </a:defRPr>
                      </a:lvl1pPr>
                      <a:lvl2pPr marL="742950" indent="-285750" eaLnBrk="0" hangingPunct="0">
                        <a:buFont typeface="Symbol" panose="05050102010706020507" pitchFamily="18" charset="2"/>
                        <a:defRPr>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20,000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N/A root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35623885"/>
                  </a:ext>
                </a:extLst>
              </a:tr>
              <a:tr h="182563">
                <a:tc>
                  <a:txBody>
                    <a:bodyPr/>
                    <a:lstStyle>
                      <a:lvl1pPr eaLnBrk="0" hangingPunct="0">
                        <a:defRPr sz="2000">
                          <a:solidFill>
                            <a:schemeClr val="tx1"/>
                          </a:solidFill>
                          <a:latin typeface="Arial" panose="020B0604020202020204" pitchFamily="34" charset="0"/>
                        </a:defRPr>
                      </a:lvl1pPr>
                      <a:lvl2pPr marL="742950" indent="-285750" eaLnBrk="0" hangingPunct="0">
                        <a:buFont typeface="Symbol" panose="05050102010706020507" pitchFamily="18" charset="2"/>
                        <a:defRPr>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Research &amp; Development (R_and_D)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2000">
                          <a:solidFill>
                            <a:schemeClr val="tx1"/>
                          </a:solidFill>
                          <a:latin typeface="Arial" panose="020B0604020202020204" pitchFamily="34" charset="0"/>
                        </a:defRPr>
                      </a:lvl1pPr>
                      <a:lvl2pPr marL="742950" indent="-285750" eaLnBrk="0" hangingPunct="0">
                        <a:buFont typeface="Symbol" panose="05050102010706020507" pitchFamily="18" charset="2"/>
                        <a:defRPr>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30,000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N/A root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2741287"/>
                  </a:ext>
                </a:extLst>
              </a:tr>
              <a:tr h="197168">
                <a:tc>
                  <a:txBody>
                    <a:bodyPr/>
                    <a:lstStyle>
                      <a:lvl1pPr eaLnBrk="0" hangingPunct="0">
                        <a:defRPr sz="2000">
                          <a:solidFill>
                            <a:schemeClr val="tx1"/>
                          </a:solidFill>
                          <a:latin typeface="Arial" panose="020B0604020202020204" pitchFamily="34" charset="0"/>
                        </a:defRPr>
                      </a:lvl1pPr>
                      <a:lvl2pPr marL="742950" indent="-285750" eaLnBrk="0" hangingPunct="0">
                        <a:buFont typeface="Symbol" panose="05050102010706020507" pitchFamily="18" charset="2"/>
                        <a:defRPr>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Overhead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2000">
                          <a:solidFill>
                            <a:schemeClr val="tx1"/>
                          </a:solidFill>
                          <a:latin typeface="Arial" panose="020B0604020202020204" pitchFamily="34" charset="0"/>
                        </a:defRPr>
                      </a:lvl1pPr>
                      <a:lvl2pPr marL="742950" indent="-285750" eaLnBrk="0" hangingPunct="0">
                        <a:buFont typeface="Symbol" panose="05050102010706020507" pitchFamily="18" charset="2"/>
                        <a:defRPr>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50000"/>
                        </a:spcAft>
                        <a:buClr>
                          <a:srgbClr val="A54F1E"/>
                        </a:buClr>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50,000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N/A root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6715004"/>
                  </a:ext>
                </a:extLst>
              </a:tr>
              <a:tr h="122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Revenue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400,000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Unit Price </a:t>
                      </a:r>
                      <a:r>
                        <a:rPr kumimoji="0" lang="en-US" altLang="en-US" sz="14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a:t>
                      </a: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 Total Units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53064888"/>
                  </a:ext>
                </a:extLst>
              </a:tr>
              <a:tr h="122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Variable Cost of Sales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200,000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Unit Cost </a:t>
                      </a:r>
                      <a:r>
                        <a:rPr kumimoji="0" lang="en-US" altLang="en-US" sz="14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a:t>
                      </a: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 Total Units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61267787"/>
                  </a:ext>
                </a:extLst>
              </a:tr>
              <a:tr h="122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Operating Expense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90,000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Selling Expense </a:t>
                      </a:r>
                      <a:r>
                        <a:rPr kumimoji="0" lang="en-US" altLang="en-US" sz="14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a:t>
                      </a: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 R_and_D</a:t>
                      </a:r>
                      <a:r>
                        <a:rPr kumimoji="0" lang="en-US" altLang="en-US" sz="14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a:t>
                      </a: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 Overhead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6877466"/>
                  </a:ext>
                </a:extLst>
              </a:tr>
              <a:tr h="122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Operating Profit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110,000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Gross Profit </a:t>
                      </a:r>
                      <a:r>
                        <a:rPr kumimoji="0" lang="en-US" altLang="en-US" sz="14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a:t>
                      </a: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 Operating Expense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429520"/>
                  </a:ext>
                </a:extLst>
              </a:tr>
              <a:tr h="122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Break Even Units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9,000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Operating Expense </a:t>
                      </a:r>
                      <a:r>
                        <a:rPr kumimoji="0" lang="en-US" altLang="en-US" sz="14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a:t>
                      </a: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 (Unit Price</a:t>
                      </a:r>
                      <a:r>
                        <a:rPr kumimoji="0" lang="en-US" altLang="en-US" sz="14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 -</a:t>
                      </a: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 Unit Cost)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63624452"/>
                  </a:ext>
                </a:extLst>
              </a:tr>
              <a:tr h="122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Break Even Revenue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180,000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Unit Price </a:t>
                      </a:r>
                      <a:r>
                        <a:rPr kumimoji="0" lang="en-US" altLang="en-US" sz="14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a:t>
                      </a: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 Break Even Units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5415833"/>
                  </a:ext>
                </a:extLst>
              </a:tr>
              <a:tr h="122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Gross Profit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200,000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Revenue </a:t>
                      </a:r>
                      <a:r>
                        <a:rPr kumimoji="0" lang="en-US" altLang="en-US" sz="14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a:t>
                      </a:r>
                      <a:r>
                        <a:rPr kumimoji="0" lang="en-US" altLang="en-US"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 Variable Cost of Sales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7040917"/>
                  </a:ext>
                </a:extLst>
              </a:tr>
            </a:tbl>
          </a:graphicData>
        </a:graphic>
      </p:graphicFrame>
    </p:spTree>
    <p:extLst>
      <p:ext uri="{BB962C8B-B14F-4D97-AF65-F5344CB8AC3E}">
        <p14:creationId xmlns:p14="http://schemas.microsoft.com/office/powerpoint/2010/main" val="183693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1702E2-77F1-46A4-94DD-0DF0E8DE226B}"/>
              </a:ext>
            </a:extLst>
          </p:cNvPr>
          <p:cNvSpPr>
            <a:spLocks noGrp="1"/>
          </p:cNvSpPr>
          <p:nvPr>
            <p:ph type="title"/>
          </p:nvPr>
        </p:nvSpPr>
        <p:spPr/>
        <p:txBody>
          <a:bodyPr>
            <a:noAutofit/>
          </a:bodyPr>
          <a:lstStyle/>
          <a:p>
            <a:r>
              <a:rPr lang="en-US" sz="2000" dirty="0">
                <a:latin typeface="Calibri" panose="020F0502020204030204" pitchFamily="34" charset="0"/>
                <a:cs typeface="Calibri" panose="020F0502020204030204" pitchFamily="34" charset="0"/>
              </a:rPr>
              <a:t>Could a decrease in Operating Expense achieve a  Net Income Goal of 30K?</a:t>
            </a:r>
          </a:p>
        </p:txBody>
      </p:sp>
      <p:sp>
        <p:nvSpPr>
          <p:cNvPr id="6" name="TextBox 5">
            <a:extLst>
              <a:ext uri="{FF2B5EF4-FFF2-40B4-BE49-F238E27FC236}">
                <a16:creationId xmlns:a16="http://schemas.microsoft.com/office/drawing/2014/main" id="{5EE59033-FF3E-4F08-B279-0E2413AE3FAE}"/>
              </a:ext>
            </a:extLst>
          </p:cNvPr>
          <p:cNvSpPr txBox="1"/>
          <p:nvPr/>
        </p:nvSpPr>
        <p:spPr>
          <a:xfrm>
            <a:off x="914400" y="1371600"/>
            <a:ext cx="10987314" cy="830997"/>
          </a:xfrm>
          <a:prstGeom prst="rect">
            <a:avLst/>
          </a:prstGeom>
          <a:noFill/>
          <a:ln>
            <a:solidFill>
              <a:schemeClr val="bg1"/>
            </a:solidFill>
          </a:ln>
        </p:spPr>
        <p:txBody>
          <a:bodyPr wrap="square" rtlCol="0">
            <a:spAutoFit/>
          </a:bodyPr>
          <a:lstStyle/>
          <a:p>
            <a:pPr marL="342900" indent="-342900">
              <a:buAutoNum type="arabicParenR"/>
            </a:pPr>
            <a:r>
              <a:rPr lang="en-US" sz="1600" dirty="0"/>
              <a:t>Net_Income: Click the More… button and Check Sales_Exp, Mktg_Exp, Res_Exp, Dev_Exp, &amp; Gen_and_Adm.</a:t>
            </a:r>
          </a:p>
          <a:p>
            <a:pPr marL="342900" indent="-342900">
              <a:buAutoNum type="arabicParenR"/>
            </a:pPr>
            <a:r>
              <a:rPr lang="en-US" sz="1600" dirty="0"/>
              <a:t>Net_Income: Click the Goal marker.</a:t>
            </a:r>
          </a:p>
          <a:p>
            <a:pPr marL="342900" indent="-342900">
              <a:buAutoNum type="arabicParenR"/>
            </a:pPr>
            <a:r>
              <a:rPr lang="en-US" sz="1600" dirty="0"/>
              <a:t>All expenses are proportionately reduced to achieve the net income goal value.</a:t>
            </a:r>
          </a:p>
        </p:txBody>
      </p:sp>
      <p:pic>
        <p:nvPicPr>
          <p:cNvPr id="2" name="Picture 1">
            <a:extLst>
              <a:ext uri="{FF2B5EF4-FFF2-40B4-BE49-F238E27FC236}">
                <a16:creationId xmlns:a16="http://schemas.microsoft.com/office/drawing/2014/main" id="{56A98936-0157-4320-8832-80412B0C82CB}"/>
              </a:ext>
            </a:extLst>
          </p:cNvPr>
          <p:cNvPicPr>
            <a:picLocks noChangeAspect="1"/>
          </p:cNvPicPr>
          <p:nvPr/>
        </p:nvPicPr>
        <p:blipFill>
          <a:blip r:embed="rId2"/>
          <a:stretch>
            <a:fillRect/>
          </a:stretch>
        </p:blipFill>
        <p:spPr>
          <a:xfrm>
            <a:off x="914400" y="2286000"/>
            <a:ext cx="11178540" cy="4491990"/>
          </a:xfrm>
          <a:prstGeom prst="rect">
            <a:avLst/>
          </a:prstGeom>
        </p:spPr>
      </p:pic>
    </p:spTree>
    <p:extLst>
      <p:ext uri="{BB962C8B-B14F-4D97-AF65-F5344CB8AC3E}">
        <p14:creationId xmlns:p14="http://schemas.microsoft.com/office/powerpoint/2010/main" val="350203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Summary</a:t>
            </a:r>
          </a:p>
        </p:txBody>
      </p:sp>
      <p:sp>
        <p:nvSpPr>
          <p:cNvPr id="2" name="Content Placeholder 1"/>
          <p:cNvSpPr>
            <a:spLocks noGrp="1"/>
          </p:cNvSpPr>
          <p:nvPr>
            <p:ph idx="1"/>
          </p:nvPr>
        </p:nvSpPr>
        <p:spPr>
          <a:xfrm>
            <a:off x="609600" y="1554479"/>
            <a:ext cx="10972800" cy="3975463"/>
          </a:xfrm>
        </p:spPr>
        <p:txBody>
          <a:bodyPr>
            <a:normAutofit/>
          </a:bodyPr>
          <a:lstStyle/>
          <a:p>
            <a:r>
              <a:rPr lang="en-US" dirty="0"/>
              <a:t>The "practical assist" of  What-if Assist is the information it provides to better determine the management decisions necessary </a:t>
            </a:r>
            <a:r>
              <a:rPr lang="en-US" i="1" dirty="0"/>
              <a:t>at every relevant level </a:t>
            </a:r>
            <a:r>
              <a:rPr lang="en-US" dirty="0"/>
              <a:t>in order to reach an Attainable Financial Goal. </a:t>
            </a:r>
          </a:p>
          <a:p>
            <a:r>
              <a:rPr lang="en-US" dirty="0"/>
              <a:t>The emphasis on root values and defined limits maybe unique in the business intelligence milieu. The undisputed value to every institution in this marketplace - whether Public or Private, is not unique.</a:t>
            </a:r>
          </a:p>
          <a:p>
            <a:endParaRPr lang="en-US" altLang="en-US" sz="1800" dirty="0">
              <a:solidFill>
                <a:srgbClr val="003876"/>
              </a:solidFill>
              <a:latin typeface="Times New Roman" panose="02020603050405020304" pitchFamily="18" charset="0"/>
            </a:endParaRPr>
          </a:p>
        </p:txBody>
      </p:sp>
    </p:spTree>
    <p:extLst>
      <p:ext uri="{BB962C8B-B14F-4D97-AF65-F5344CB8AC3E}">
        <p14:creationId xmlns:p14="http://schemas.microsoft.com/office/powerpoint/2010/main" val="149801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760" y="914400"/>
            <a:ext cx="10638971" cy="819912"/>
          </a:xfrm>
        </p:spPr>
        <p:txBody>
          <a:bodyPr>
            <a:normAutofit/>
          </a:bodyPr>
          <a:lstStyle/>
          <a:p>
            <a:r>
              <a:rPr lang="en-US" dirty="0"/>
              <a:t>Investment Analysis Data in What-If Assist</a:t>
            </a:r>
          </a:p>
        </p:txBody>
      </p:sp>
      <p:pic>
        <p:nvPicPr>
          <p:cNvPr id="4" name="Picture 3">
            <a:extLst>
              <a:ext uri="{FF2B5EF4-FFF2-40B4-BE49-F238E27FC236}">
                <a16:creationId xmlns:a16="http://schemas.microsoft.com/office/drawing/2014/main" id="{48BAF832-FD28-4234-91DA-D3C02C719C5C}"/>
              </a:ext>
            </a:extLst>
          </p:cNvPr>
          <p:cNvPicPr>
            <a:picLocks noChangeAspect="1"/>
          </p:cNvPicPr>
          <p:nvPr/>
        </p:nvPicPr>
        <p:blipFill>
          <a:blip r:embed="rId2"/>
          <a:stretch>
            <a:fillRect/>
          </a:stretch>
        </p:blipFill>
        <p:spPr>
          <a:xfrm>
            <a:off x="914400" y="1554480"/>
            <a:ext cx="7629525" cy="3800475"/>
          </a:xfrm>
          <a:prstGeom prst="rect">
            <a:avLst/>
          </a:prstGeom>
        </p:spPr>
      </p:pic>
    </p:spTree>
    <p:extLst>
      <p:ext uri="{BB962C8B-B14F-4D97-AF65-F5344CB8AC3E}">
        <p14:creationId xmlns:p14="http://schemas.microsoft.com/office/powerpoint/2010/main" val="332314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0"/>
            <a:ext cx="10638971" cy="819912"/>
          </a:xfrm>
        </p:spPr>
        <p:txBody>
          <a:bodyPr>
            <a:normAutofit/>
          </a:bodyPr>
          <a:lstStyle/>
          <a:p>
            <a:r>
              <a:rPr lang="en-US" dirty="0"/>
              <a:t>Current Business Status</a:t>
            </a:r>
          </a:p>
        </p:txBody>
      </p:sp>
      <p:sp>
        <p:nvSpPr>
          <p:cNvPr id="2" name="Content Placeholder 1"/>
          <p:cNvSpPr>
            <a:spLocks noGrp="1"/>
          </p:cNvSpPr>
          <p:nvPr>
            <p:ph idx="4294967295"/>
          </p:nvPr>
        </p:nvSpPr>
        <p:spPr>
          <a:xfrm>
            <a:off x="914400" y="1554480"/>
            <a:ext cx="10058400" cy="595312"/>
          </a:xfrm>
        </p:spPr>
        <p:txBody>
          <a:bodyPr>
            <a:normAutofit/>
          </a:bodyPr>
          <a:lstStyle/>
          <a:p>
            <a:r>
              <a:rPr lang="en-US" altLang="en-US" sz="1600" dirty="0">
                <a:solidFill>
                  <a:srgbClr val="003876"/>
                </a:solidFill>
                <a:latin typeface="Times New Roman" panose="02020603050405020304" pitchFamily="18" charset="0"/>
              </a:rPr>
              <a:t>Break Even at </a:t>
            </a:r>
            <a:r>
              <a:rPr lang="en-US" altLang="en-US" sz="1600" b="1" dirty="0">
                <a:solidFill>
                  <a:srgbClr val="003876"/>
                </a:solidFill>
                <a:latin typeface="Times New Roman" panose="02020603050405020304" pitchFamily="18" charset="0"/>
              </a:rPr>
              <a:t>9,000</a:t>
            </a:r>
            <a:r>
              <a:rPr lang="en-US" altLang="en-US" sz="1600" dirty="0">
                <a:solidFill>
                  <a:srgbClr val="003876"/>
                </a:solidFill>
                <a:latin typeface="Times New Roman" panose="02020603050405020304" pitchFamily="18" charset="0"/>
              </a:rPr>
              <a:t> Units (the intersection of Revenue and Variable Cost</a:t>
            </a:r>
            <a:r>
              <a:rPr lang="en-US" altLang="en-US" sz="1600" dirty="0">
                <a:latin typeface="Times New Roman" panose="02020603050405020304" pitchFamily="18" charset="0"/>
              </a:rPr>
              <a:t>) </a:t>
            </a:r>
            <a:r>
              <a:rPr lang="en-US" altLang="en-US" sz="1600" dirty="0">
                <a:solidFill>
                  <a:srgbClr val="003876"/>
                </a:solidFill>
                <a:latin typeface="Times New Roman" panose="02020603050405020304" pitchFamily="18" charset="0"/>
              </a:rPr>
              <a:t>and Break Even Revenue at $180,000</a:t>
            </a:r>
            <a:r>
              <a:rPr lang="en-US" sz="1600" dirty="0"/>
              <a:t>.</a:t>
            </a:r>
          </a:p>
        </p:txBody>
      </p:sp>
      <p:pic>
        <p:nvPicPr>
          <p:cNvPr id="6" name="Picture 5">
            <a:extLst>
              <a:ext uri="{FF2B5EF4-FFF2-40B4-BE49-F238E27FC236}">
                <a16:creationId xmlns:a16="http://schemas.microsoft.com/office/drawing/2014/main" id="{E4F92BCD-FD12-42E5-8A90-98842A261CF3}"/>
              </a:ext>
            </a:extLst>
          </p:cNvPr>
          <p:cNvPicPr>
            <a:picLocks noChangeAspect="1"/>
          </p:cNvPicPr>
          <p:nvPr/>
        </p:nvPicPr>
        <p:blipFill>
          <a:blip r:embed="rId2"/>
          <a:stretch>
            <a:fillRect/>
          </a:stretch>
        </p:blipFill>
        <p:spPr>
          <a:xfrm>
            <a:off x="0" y="2206589"/>
            <a:ext cx="12192000" cy="3737011"/>
          </a:xfrm>
          <a:prstGeom prst="rect">
            <a:avLst/>
          </a:prstGeom>
        </p:spPr>
      </p:pic>
    </p:spTree>
    <p:extLst>
      <p:ext uri="{BB962C8B-B14F-4D97-AF65-F5344CB8AC3E}">
        <p14:creationId xmlns:p14="http://schemas.microsoft.com/office/powerpoint/2010/main" val="82625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0"/>
            <a:ext cx="10638971" cy="819912"/>
          </a:xfrm>
        </p:spPr>
        <p:txBody>
          <a:bodyPr>
            <a:normAutofit/>
          </a:bodyPr>
          <a:lstStyle/>
          <a:p>
            <a:r>
              <a:rPr lang="en-US" dirty="0"/>
              <a:t>Defined Limits – The “Secret Sauce”</a:t>
            </a:r>
          </a:p>
        </p:txBody>
      </p:sp>
      <p:sp>
        <p:nvSpPr>
          <p:cNvPr id="5" name="TextBox 4">
            <a:extLst>
              <a:ext uri="{FF2B5EF4-FFF2-40B4-BE49-F238E27FC236}">
                <a16:creationId xmlns:a16="http://schemas.microsoft.com/office/drawing/2014/main" id="{5FD4DD25-D313-4385-B70C-9C951D4799DC}"/>
              </a:ext>
            </a:extLst>
          </p:cNvPr>
          <p:cNvSpPr txBox="1"/>
          <p:nvPr/>
        </p:nvSpPr>
        <p:spPr>
          <a:xfrm>
            <a:off x="609600" y="1775490"/>
            <a:ext cx="10972800" cy="4514850"/>
          </a:xfrm>
          <a:prstGeom prst="rect">
            <a:avLst/>
          </a:prstGeom>
          <a:noFill/>
          <a:ln>
            <a:noFill/>
          </a:ln>
        </p:spPr>
        <p:txBody>
          <a:bodyPr wrap="square" rtlCol="0">
            <a:noAutofit/>
          </a:bodyPr>
          <a:lstStyle/>
          <a:p>
            <a:pPr marL="285750" indent="-285750">
              <a:buFont typeface="Arial" panose="020B0604020202020204" pitchFamily="34" charset="0"/>
              <a:buChar char="•"/>
            </a:pPr>
            <a:r>
              <a:rPr lang="en-US" sz="2000" dirty="0"/>
              <a:t>The exciting component of What-if Assist - the Benefit that distinguishes it from its Excel-based peers, is the Attainable Financial Goal achieved by confining root values to their practical limits of accomplishment. Call it  "response to anticipated circumstance".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What-if competitive expectations will limit the range of a planned price change? What-if the minimum cost of sales can be affected by weather conditions at the projected period of launch? What-if ...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And when the defined limits are breached, where else except with What-if Assist is the User offered a range of Best Solutions?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And when else except with What-if Assist is the User protected from a false bottom-up reply?</a:t>
            </a:r>
          </a:p>
          <a:p>
            <a:br>
              <a:rPr lang="en-US" dirty="0"/>
            </a:br>
            <a:endParaRPr lang="en-US" dirty="0"/>
          </a:p>
          <a:p>
            <a:br>
              <a:rPr lang="en-US" dirty="0"/>
            </a:br>
            <a:endParaRPr lang="en-US" dirty="0"/>
          </a:p>
        </p:txBody>
      </p:sp>
    </p:spTree>
    <p:extLst>
      <p:ext uri="{BB962C8B-B14F-4D97-AF65-F5344CB8AC3E}">
        <p14:creationId xmlns:p14="http://schemas.microsoft.com/office/powerpoint/2010/main" val="7641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Data Limits Setup</a:t>
            </a:r>
          </a:p>
        </p:txBody>
      </p:sp>
      <p:pic>
        <p:nvPicPr>
          <p:cNvPr id="2" name="Picture 1">
            <a:extLst>
              <a:ext uri="{FF2B5EF4-FFF2-40B4-BE49-F238E27FC236}">
                <a16:creationId xmlns:a16="http://schemas.microsoft.com/office/drawing/2014/main" id="{EFABF57A-F771-4716-833F-2FAA31B153FC}"/>
              </a:ext>
            </a:extLst>
          </p:cNvPr>
          <p:cNvPicPr>
            <a:picLocks noChangeAspect="1"/>
          </p:cNvPicPr>
          <p:nvPr/>
        </p:nvPicPr>
        <p:blipFill>
          <a:blip r:embed="rId2"/>
          <a:stretch>
            <a:fillRect/>
          </a:stretch>
        </p:blipFill>
        <p:spPr>
          <a:xfrm>
            <a:off x="914400" y="1645920"/>
            <a:ext cx="7639050" cy="3962400"/>
          </a:xfrm>
          <a:prstGeom prst="rect">
            <a:avLst/>
          </a:prstGeom>
        </p:spPr>
      </p:pic>
      <p:sp>
        <p:nvSpPr>
          <p:cNvPr id="7" name="TextBox 6">
            <a:extLst>
              <a:ext uri="{FF2B5EF4-FFF2-40B4-BE49-F238E27FC236}">
                <a16:creationId xmlns:a16="http://schemas.microsoft.com/office/drawing/2014/main" id="{BD8CEBBA-F962-43E0-B503-72B79F30DD72}"/>
              </a:ext>
            </a:extLst>
          </p:cNvPr>
          <p:cNvSpPr txBox="1"/>
          <p:nvPr/>
        </p:nvSpPr>
        <p:spPr>
          <a:xfrm>
            <a:off x="8778240" y="1554480"/>
            <a:ext cx="3385625" cy="4554972"/>
          </a:xfrm>
          <a:prstGeom prst="rect">
            <a:avLst/>
          </a:prstGeom>
          <a:noFill/>
          <a:ln>
            <a:noFill/>
          </a:ln>
        </p:spPr>
        <p:txBody>
          <a:bodyPr wrap="square" rtlCol="0">
            <a:noAutofit/>
          </a:bodyPr>
          <a:lstStyle/>
          <a:p>
            <a:pPr marL="290513" indent="-290513">
              <a:buClr>
                <a:schemeClr val="tx2"/>
              </a:buClr>
              <a:buFont typeface="Arial" panose="020B0604020202020204" pitchFamily="34" charset="0"/>
              <a:buChar char="•"/>
            </a:pPr>
            <a:r>
              <a:rPr lang="en-US" sz="1400" dirty="0"/>
              <a:t>Define</a:t>
            </a:r>
            <a:r>
              <a:rPr lang="en-US" sz="1400" b="1" dirty="0"/>
              <a:t> </a:t>
            </a:r>
            <a:r>
              <a:rPr lang="en-US" sz="1400" dirty="0"/>
              <a:t>min/max for each root variable.</a:t>
            </a:r>
          </a:p>
          <a:p>
            <a:pPr marL="290513" indent="-290513">
              <a:buClr>
                <a:schemeClr val="tx2"/>
              </a:buClr>
              <a:buFont typeface="Arial" panose="020B0604020202020204" pitchFamily="34" charset="0"/>
              <a:buChar char="•"/>
            </a:pPr>
            <a:endParaRPr lang="en-US" sz="1400" dirty="0"/>
          </a:p>
          <a:p>
            <a:pPr marL="285750" indent="-285750">
              <a:buClr>
                <a:schemeClr val="tx2"/>
              </a:buClr>
              <a:buFont typeface="Arial" panose="020B0604020202020204" pitchFamily="34" charset="0"/>
              <a:buChar char="•"/>
            </a:pPr>
            <a:r>
              <a:rPr lang="en-US" sz="1400" dirty="0"/>
              <a:t>Limits can be expressed as a fixed value or as a percentage below and above the current value.</a:t>
            </a:r>
          </a:p>
          <a:p>
            <a:pPr marL="285750" indent="-285750">
              <a:buClr>
                <a:schemeClr val="tx2"/>
              </a:buClr>
              <a:buFont typeface="Arial" panose="020B0604020202020204" pitchFamily="34" charset="0"/>
              <a:buChar char="•"/>
            </a:pPr>
            <a:endParaRPr lang="en-US" sz="1400" dirty="0"/>
          </a:p>
          <a:p>
            <a:pPr marL="285750" indent="-285750">
              <a:buClr>
                <a:schemeClr val="tx2"/>
              </a:buClr>
              <a:buFont typeface="Arial" panose="020B0604020202020204" pitchFamily="34" charset="0"/>
              <a:buChar char="•"/>
            </a:pPr>
            <a:r>
              <a:rPr lang="en-US" sz="1400" dirty="0"/>
              <a:t>The application provides default values of +/-10% of current value.</a:t>
            </a:r>
          </a:p>
          <a:p>
            <a:pPr marL="285750" indent="-285750">
              <a:buClr>
                <a:schemeClr val="tx2"/>
              </a:buClr>
              <a:buFont typeface="Arial" panose="020B0604020202020204" pitchFamily="34" charset="0"/>
              <a:buChar char="•"/>
            </a:pPr>
            <a:endParaRPr lang="en-US" sz="1400" dirty="0"/>
          </a:p>
          <a:p>
            <a:pPr marL="290513" indent="-290513">
              <a:buClr>
                <a:schemeClr val="tx2"/>
              </a:buClr>
              <a:buFont typeface="Arial" panose="020B0604020202020204" pitchFamily="34" charset="0"/>
              <a:buChar char="•"/>
            </a:pPr>
            <a:r>
              <a:rPr lang="en-US" sz="1400" dirty="0"/>
              <a:t>Optional: Define </a:t>
            </a:r>
            <a:r>
              <a:rPr lang="en-US" sz="1400" b="1" dirty="0"/>
              <a:t>Goal</a:t>
            </a:r>
            <a:r>
              <a:rPr lang="en-US" sz="1400" dirty="0"/>
              <a:t> values for non-root variables. The What-If Control tab will show a marker indicating the goal value in the slider panel.</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2741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Typical What-If-Based Examples:</a:t>
            </a:r>
          </a:p>
        </p:txBody>
      </p:sp>
      <p:sp>
        <p:nvSpPr>
          <p:cNvPr id="2" name="Content Placeholder 1"/>
          <p:cNvSpPr>
            <a:spLocks noGrp="1"/>
          </p:cNvSpPr>
          <p:nvPr>
            <p:ph idx="4294967295"/>
          </p:nvPr>
        </p:nvSpPr>
        <p:spPr>
          <a:xfrm>
            <a:off x="914400" y="1554480"/>
            <a:ext cx="10972800" cy="3959225"/>
          </a:xfrm>
        </p:spPr>
        <p:txBody>
          <a:bodyPr>
            <a:normAutofit/>
          </a:bodyPr>
          <a:lstStyle/>
          <a:p>
            <a:pPr marL="342900" indent="-342900">
              <a:buFont typeface="+mj-lt"/>
              <a:buAutoNum type="arabicParenR"/>
            </a:pPr>
            <a:r>
              <a:rPr lang="en-US" altLang="en-US" sz="2400" dirty="0">
                <a:solidFill>
                  <a:srgbClr val="003876"/>
                </a:solidFill>
                <a:latin typeface="Times New Roman" panose="02020603050405020304" pitchFamily="18" charset="0"/>
              </a:rPr>
              <a:t>Simple Top-Down What-If: What happens to Break Even Units and Break Even Revenue if Operating Expense is increased from 90,000 to 110,000?</a:t>
            </a:r>
          </a:p>
          <a:p>
            <a:pPr marL="342900" indent="-342900">
              <a:buFont typeface="+mj-lt"/>
              <a:buAutoNum type="arabicParenR"/>
            </a:pPr>
            <a:r>
              <a:rPr lang="en-US" altLang="en-US" sz="2400" dirty="0">
                <a:solidFill>
                  <a:srgbClr val="003876"/>
                </a:solidFill>
                <a:latin typeface="Times New Roman" panose="02020603050405020304" pitchFamily="18" charset="0"/>
              </a:rPr>
              <a:t>Given the previous increase in Break Even Units from 9,000 to 11,000, how must Unit values be increased or decreased to maintain the current 9,000?</a:t>
            </a:r>
          </a:p>
          <a:p>
            <a:pPr marL="342900" indent="-342900">
              <a:buFont typeface="+mj-lt"/>
              <a:buAutoNum type="arabicParenR"/>
            </a:pPr>
            <a:r>
              <a:rPr lang="en-US" altLang="en-US" sz="2400" dirty="0">
                <a:solidFill>
                  <a:srgbClr val="003876"/>
                </a:solidFill>
                <a:latin typeface="Times New Roman" panose="02020603050405020304" pitchFamily="18" charset="0"/>
              </a:rPr>
              <a:t>Could a further reduction in Unit Cost achieve the Goal of 5,000 Break Even Units?</a:t>
            </a:r>
          </a:p>
          <a:p>
            <a:pPr marL="342900" indent="-342900">
              <a:buFont typeface="+mj-lt"/>
              <a:buAutoNum type="arabicParenR"/>
            </a:pPr>
            <a:r>
              <a:rPr lang="en-US" altLang="en-US" sz="2400" dirty="0">
                <a:solidFill>
                  <a:srgbClr val="003876"/>
                </a:solidFill>
                <a:latin typeface="Times New Roman" panose="02020603050405020304" pitchFamily="18" charset="0"/>
              </a:rPr>
              <a:t>Could a reduction in both Unit Cost &amp; Operating Expense achieve a Goal of 5,000 Break Even Units – without violating original limits?</a:t>
            </a:r>
          </a:p>
        </p:txBody>
      </p:sp>
    </p:spTree>
    <p:extLst>
      <p:ext uri="{BB962C8B-B14F-4D97-AF65-F5344CB8AC3E}">
        <p14:creationId xmlns:p14="http://schemas.microsoft.com/office/powerpoint/2010/main" val="1126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altLang="en-US" sz="2000" dirty="0">
                <a:solidFill>
                  <a:srgbClr val="003876"/>
                </a:solidFill>
                <a:latin typeface="Calibri" panose="020F0502020204030204" pitchFamily="34" charset="0"/>
                <a:cs typeface="Calibri" panose="020F0502020204030204" pitchFamily="34" charset="0"/>
              </a:rPr>
              <a:t>What happens to Break Even Units and Break Even Revenue if Operating Expense is increased from 90,000 to  110,000? </a:t>
            </a:r>
            <a:endParaRPr lang="en-US" sz="2000" dirty="0">
              <a:latin typeface="Calibri" panose="020F0502020204030204" pitchFamily="34" charset="0"/>
              <a:cs typeface="Calibri" panose="020F0502020204030204" pitchFamily="34" charset="0"/>
            </a:endParaRPr>
          </a:p>
        </p:txBody>
      </p:sp>
      <p:sp>
        <p:nvSpPr>
          <p:cNvPr id="6" name="Text Box 57">
            <a:extLst>
              <a:ext uri="{FF2B5EF4-FFF2-40B4-BE49-F238E27FC236}">
                <a16:creationId xmlns:a16="http://schemas.microsoft.com/office/drawing/2014/main" id="{9A88CDFC-3E0C-41A3-A737-D4B3072D6FD6}"/>
              </a:ext>
            </a:extLst>
          </p:cNvPr>
          <p:cNvSpPr txBox="1">
            <a:spLocks noChangeArrowheads="1"/>
          </p:cNvSpPr>
          <p:nvPr/>
        </p:nvSpPr>
        <p:spPr bwMode="auto">
          <a:xfrm>
            <a:off x="1066954" y="6485208"/>
            <a:ext cx="10707706" cy="356796"/>
          </a:xfrm>
          <a:prstGeom prst="rect">
            <a:avLst/>
          </a:prstGeom>
          <a:noFill/>
          <a:ln>
            <a:noFill/>
          </a:ln>
          <a:extLst/>
        </p:spPr>
        <p:txBody>
          <a:bodyPr lIns="92075" tIns="46038" rIns="92075" bIns="46038"/>
          <a:lstStyle>
            <a:lvl1pPr marL="465138" indent="-465138"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50000"/>
              </a:spcAft>
              <a:buClr>
                <a:srgbClr val="A54F1E"/>
              </a:buClr>
              <a:buFont typeface="Wingdings 3" panose="05040102010807070707" pitchFamily="18" charset="2"/>
              <a:buChar char=""/>
              <a:defRPr sz="28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50000"/>
              </a:spcAft>
              <a:buClr>
                <a:srgbClr val="A54F1E"/>
              </a:buClr>
              <a:buFont typeface="Wingdings 3" panose="05040102010807070707" pitchFamily="18" charset="2"/>
              <a:buChar char=""/>
              <a:defRPr sz="28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50000"/>
              </a:spcAft>
              <a:buClr>
                <a:srgbClr val="A54F1E"/>
              </a:buClr>
              <a:buFont typeface="Wingdings 3" panose="05040102010807070707" pitchFamily="18" charset="2"/>
              <a:buChar char=""/>
              <a:defRPr sz="28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50000"/>
              </a:spcAft>
              <a:buClr>
                <a:srgbClr val="A54F1E"/>
              </a:buClr>
              <a:buFont typeface="Wingdings 3" panose="05040102010807070707" pitchFamily="18" charset="2"/>
              <a:buChar char=""/>
              <a:defRPr sz="2800">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1600" dirty="0">
                <a:solidFill>
                  <a:srgbClr val="003876"/>
                </a:solidFill>
                <a:latin typeface="Times New Roman" panose="02020603050405020304" pitchFamily="18" charset="0"/>
              </a:rPr>
              <a:t>The increase in Operating Expense also increased Break Even Units &amp; Break Even Revenue. </a:t>
            </a:r>
          </a:p>
        </p:txBody>
      </p:sp>
      <p:sp>
        <p:nvSpPr>
          <p:cNvPr id="7" name="TextBox 6">
            <a:extLst>
              <a:ext uri="{FF2B5EF4-FFF2-40B4-BE49-F238E27FC236}">
                <a16:creationId xmlns:a16="http://schemas.microsoft.com/office/drawing/2014/main" id="{5316569E-B6DB-439C-AE6E-9B8F8765F4B4}"/>
              </a:ext>
            </a:extLst>
          </p:cNvPr>
          <p:cNvSpPr txBox="1"/>
          <p:nvPr/>
        </p:nvSpPr>
        <p:spPr>
          <a:xfrm>
            <a:off x="914400" y="1554480"/>
            <a:ext cx="9875520" cy="307777"/>
          </a:xfrm>
          <a:prstGeom prst="rect">
            <a:avLst/>
          </a:prstGeom>
          <a:noFill/>
          <a:ln>
            <a:noFill/>
          </a:ln>
        </p:spPr>
        <p:txBody>
          <a:bodyPr wrap="square" rtlCol="0">
            <a:spAutoFit/>
          </a:bodyPr>
          <a:lstStyle/>
          <a:p>
            <a:pPr marL="342900" indent="-342900">
              <a:buFont typeface="Wingdings" panose="05000000000000000000" pitchFamily="2" charset="2"/>
              <a:buChar char="Ø"/>
            </a:pPr>
            <a:r>
              <a:rPr lang="en-US" sz="1400" dirty="0"/>
              <a:t>Check Selling Expense, R and D, and Overhead in the Operating Expense panel and drag the slider button to 110000</a:t>
            </a:r>
          </a:p>
        </p:txBody>
      </p:sp>
      <p:pic>
        <p:nvPicPr>
          <p:cNvPr id="4" name="Picture 3">
            <a:extLst>
              <a:ext uri="{FF2B5EF4-FFF2-40B4-BE49-F238E27FC236}">
                <a16:creationId xmlns:a16="http://schemas.microsoft.com/office/drawing/2014/main" id="{D3A4006D-343E-4F7D-AFD5-7C475A97BC32}"/>
              </a:ext>
            </a:extLst>
          </p:cNvPr>
          <p:cNvPicPr>
            <a:picLocks noChangeAspect="1"/>
          </p:cNvPicPr>
          <p:nvPr/>
        </p:nvPicPr>
        <p:blipFill>
          <a:blip r:embed="rId2"/>
          <a:stretch>
            <a:fillRect/>
          </a:stretch>
        </p:blipFill>
        <p:spPr>
          <a:xfrm>
            <a:off x="365760" y="2194560"/>
            <a:ext cx="11477625" cy="4095750"/>
          </a:xfrm>
          <a:prstGeom prst="rect">
            <a:avLst/>
          </a:prstGeom>
        </p:spPr>
      </p:pic>
    </p:spTree>
    <p:extLst>
      <p:ext uri="{BB962C8B-B14F-4D97-AF65-F5344CB8AC3E}">
        <p14:creationId xmlns:p14="http://schemas.microsoft.com/office/powerpoint/2010/main" val="282208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914400"/>
            <a:ext cx="10638971" cy="819912"/>
          </a:xfrm>
        </p:spPr>
        <p:txBody>
          <a:bodyPr>
            <a:noAutofit/>
          </a:bodyPr>
          <a:lstStyle/>
          <a:p>
            <a:r>
              <a:rPr lang="en-US" altLang="en-US" sz="2000" dirty="0">
                <a:solidFill>
                  <a:srgbClr val="003876"/>
                </a:solidFill>
                <a:latin typeface="Calibri" panose="020F0502020204030204" pitchFamily="34" charset="0"/>
                <a:cs typeface="Calibri" panose="020F0502020204030204" pitchFamily="34" charset="0"/>
              </a:rPr>
              <a:t>Given the previous increase in Break Even Units from 9,000 to 11,000, how must Unit values be increased or decreased to maintain the current 9,000?</a:t>
            </a:r>
            <a:endParaRPr lang="en-US" sz="20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A9C47525-0E0C-47F8-9C12-EF463DA0C3E9}"/>
              </a:ext>
            </a:extLst>
          </p:cNvPr>
          <p:cNvPicPr>
            <a:picLocks noChangeAspect="1"/>
          </p:cNvPicPr>
          <p:nvPr/>
        </p:nvPicPr>
        <p:blipFill>
          <a:blip r:embed="rId2"/>
          <a:stretch>
            <a:fillRect/>
          </a:stretch>
        </p:blipFill>
        <p:spPr>
          <a:xfrm>
            <a:off x="365760" y="2194560"/>
            <a:ext cx="11487150" cy="3629025"/>
          </a:xfrm>
          <a:prstGeom prst="rect">
            <a:avLst/>
          </a:prstGeom>
        </p:spPr>
      </p:pic>
      <p:sp>
        <p:nvSpPr>
          <p:cNvPr id="6" name="TextBox 5">
            <a:extLst>
              <a:ext uri="{FF2B5EF4-FFF2-40B4-BE49-F238E27FC236}">
                <a16:creationId xmlns:a16="http://schemas.microsoft.com/office/drawing/2014/main" id="{012006F6-6A2C-4CBB-8806-4D21B31B57D6}"/>
              </a:ext>
            </a:extLst>
          </p:cNvPr>
          <p:cNvSpPr txBox="1"/>
          <p:nvPr/>
        </p:nvSpPr>
        <p:spPr>
          <a:xfrm>
            <a:off x="914400" y="1554480"/>
            <a:ext cx="10319658" cy="307777"/>
          </a:xfrm>
          <a:prstGeom prst="rect">
            <a:avLst/>
          </a:prstGeom>
          <a:noFill/>
          <a:ln>
            <a:noFill/>
          </a:ln>
        </p:spPr>
        <p:txBody>
          <a:bodyPr wrap="square" rtlCol="0">
            <a:spAutoFit/>
          </a:bodyPr>
          <a:lstStyle/>
          <a:p>
            <a:pPr marL="290513" lvl="1" indent="-290513">
              <a:buFont typeface="Wingdings" panose="05000000000000000000" pitchFamily="2" charset="2"/>
              <a:buChar char="Ø"/>
            </a:pPr>
            <a:r>
              <a:rPr lang="en-US" altLang="en-US" sz="1400" dirty="0">
                <a:latin typeface="Times New Roman" panose="02020603050405020304" pitchFamily="18" charset="0"/>
              </a:rPr>
              <a:t>Check Unit Price &amp; Unit Cost in the Break Even Units panel and drag the slider button to 9000.</a:t>
            </a:r>
          </a:p>
        </p:txBody>
      </p:sp>
    </p:spTree>
    <p:extLst>
      <p:ext uri="{BB962C8B-B14F-4D97-AF65-F5344CB8AC3E}">
        <p14:creationId xmlns:p14="http://schemas.microsoft.com/office/powerpoint/2010/main" val="384179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usiness brainstorming presentation.potx" id="{DE77CA07-3D7A-4CF2-AF02-587F794CB3CB}" vid="{13C2A94F-C0A1-4622-B71C-29A3B00D5E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brainstorming presentation</Template>
  <TotalTime>2594</TotalTime>
  <Words>1168</Words>
  <Application>Microsoft Office PowerPoint</Application>
  <PresentationFormat>Widescreen</PresentationFormat>
  <Paragraphs>118</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Century</vt:lpstr>
      <vt:lpstr>Century Gothic</vt:lpstr>
      <vt:lpstr>Palatino Linotype</vt:lpstr>
      <vt:lpstr>Times New Roman</vt:lpstr>
      <vt:lpstr>Verdana</vt:lpstr>
      <vt:lpstr>Wingdings</vt:lpstr>
      <vt:lpstr>Wingdings 2</vt:lpstr>
      <vt:lpstr>Presentation on brainstorming</vt:lpstr>
      <vt:lpstr>The Essence of What-if Assist – A Superb Modeling Application</vt:lpstr>
      <vt:lpstr>Investment Analysis Data</vt:lpstr>
      <vt:lpstr>Investment Analysis Data in What-If Assist</vt:lpstr>
      <vt:lpstr>Current Business Status</vt:lpstr>
      <vt:lpstr>Defined Limits – The “Secret Sauce”</vt:lpstr>
      <vt:lpstr>Data Limits Setup</vt:lpstr>
      <vt:lpstr>Typical What-If-Based Examples:</vt:lpstr>
      <vt:lpstr>What happens to Break Even Units and Break Even Revenue if Operating Expense is increased from 90,000 to  110,000? </vt:lpstr>
      <vt:lpstr>Given the previous increase in Break Even Units from 9,000 to 11,000, how must Unit values be increased or decreased to maintain the current 9,000?</vt:lpstr>
      <vt:lpstr>Could a further reduction in Unit Cost achieve the Goal of 5,000 Break Even Units?</vt:lpstr>
      <vt:lpstr>Could a reduction in both Unit Cost &amp; Operating Expense achieve a Goal of 5,000 Break Even Units – without violating original limits?</vt:lpstr>
      <vt:lpstr>5500 Break Even Units is the best value that can be achieved in this scenario without breaching min/mix data limits.</vt:lpstr>
      <vt:lpstr>Operating Analysis Data</vt:lpstr>
      <vt:lpstr>Operating Analysis Data in What-If Assist</vt:lpstr>
      <vt:lpstr>Operating Analysis Data in What-If Assist Waterfall Chart</vt:lpstr>
      <vt:lpstr>Define Limits Setup</vt:lpstr>
      <vt:lpstr>Typical What-If Examples</vt:lpstr>
      <vt:lpstr>How would it be if Revenues were increased by 10% (from 120K to 132K)? How would it affect profit: Gross Profit, Operating Profit, Income Before Tax, &amp; Net Income?</vt:lpstr>
      <vt:lpstr>How would a decrease in Revenue Costs affect profit: Gross Profit, Operating Profit, Income before Tax, &amp; Net Income?</vt:lpstr>
      <vt:lpstr>Could a decrease in Operating Expense achieve a  Net Income Goal of 30K?</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What-If Assist</dc:title>
  <dc:creator>Joy</dc:creator>
  <cp:lastModifiedBy>Joy</cp:lastModifiedBy>
  <cp:revision>141</cp:revision>
  <dcterms:created xsi:type="dcterms:W3CDTF">2017-07-22T18:04:39Z</dcterms:created>
  <dcterms:modified xsi:type="dcterms:W3CDTF">2018-04-09T13:52:47Z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