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sldIdLst>
    <p:sldId id="272" r:id="rId2"/>
    <p:sldId id="314" r:id="rId3"/>
    <p:sldId id="320" r:id="rId4"/>
    <p:sldId id="322" r:id="rId5"/>
    <p:sldId id="323" r:id="rId6"/>
    <p:sldId id="324" r:id="rId7"/>
    <p:sldId id="325" r:id="rId8"/>
    <p:sldId id="326" r:id="rId9"/>
    <p:sldId id="327" r:id="rId10"/>
    <p:sldId id="328" r:id="rId11"/>
    <p:sldId id="337" r:id="rId12"/>
    <p:sldId id="330" r:id="rId13"/>
    <p:sldId id="30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8799B23B-EC83-4686-B30A-512413B5E67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73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38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BD4573-58E7-4156-A133-2731F5F8D1A6}" type="datetimeFigureOut">
              <a:rPr lang="en-US" smtClean="0"/>
              <a:t>2/4/2018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3B0CF2-7F87-4E02-A248-870047730F9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4981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3B0CF2-7F87-4E02-A248-870047730F99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5133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6208894"/>
            <a:ext cx="12192000" cy="649106"/>
            <a:chOff x="0" y="6208894"/>
            <a:chExt cx="12192000" cy="649106"/>
          </a:xfrm>
        </p:grpSpPr>
        <p:sp>
          <p:nvSpPr>
            <p:cNvPr id="2" name="Rectangle 1"/>
            <p:cNvSpPr/>
            <p:nvPr/>
          </p:nvSpPr>
          <p:spPr>
            <a:xfrm>
              <a:off x="3048" y="6220178"/>
              <a:ext cx="12188952" cy="637822"/>
            </a:xfrm>
            <a:prstGeom prst="rect">
              <a:avLst/>
            </a:prstGeom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0" y="6208894"/>
              <a:ext cx="12192000" cy="0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" name="Straight Connector 4"/>
          <p:cNvCxnSpPr/>
          <p:nvPr userDrawn="1"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A1D30-C0A0-4124-A783-34D9F15FA0FE}" type="datetime1">
              <a:rPr lang="en-US" smtClean="0"/>
              <a:t>2/4/2018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0820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D5871-AB0F-4B3D-8861-97E78CB7B47E}" type="datetime1">
              <a:rPr lang="en-US" smtClean="0"/>
              <a:t>2/4/2018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7777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18406-4C3F-4F3E-80BD-A22568EA37EB}" type="datetime1">
              <a:rPr lang="en-US" smtClean="0"/>
              <a:t>2/4/2018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9754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822960"/>
          </a:xfrm>
        </p:spPr>
        <p:txBody>
          <a:bodyPr>
            <a:normAutofit/>
          </a:bodyPr>
          <a:lstStyle>
            <a:lvl1pPr>
              <a:defRPr sz="4000" b="1"/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45920"/>
            <a:ext cx="10972800" cy="4572000"/>
          </a:xfrm>
        </p:spPr>
        <p:txBody>
          <a:bodyPr/>
          <a:lstStyle/>
          <a:p>
            <a:pPr lvl="0" eaLnBrk="1" latinLnBrk="0" hangingPunct="1"/>
            <a:r>
              <a:rPr lang="en-US" dirty="0"/>
              <a:t>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28077-7188-48C5-8679-2287FAC952E9}" type="datetime1">
              <a:rPr lang="en-US" smtClean="0"/>
              <a:t>2/4/2018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1682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CB740-6776-4EE9-99FD-96D592FA5A23}" type="datetime1">
              <a:rPr lang="en-US" smtClean="0"/>
              <a:t>2/4/2018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193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6BD99-6FFD-46C5-B5E2-43A34BDA2566}" type="datetime1">
              <a:rPr lang="en-US" smtClean="0"/>
              <a:t>2/4/2018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18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2678E-214C-4CF8-97C7-95015FB02960}" type="datetime1">
              <a:rPr lang="en-US" smtClean="0"/>
              <a:t>2/4/2018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0188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660E0-FA77-4473-A859-74127B089143}" type="datetime1">
              <a:rPr lang="en-US" smtClean="0"/>
              <a:t>2/4/2018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1814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8D7B8-9F07-4899-827D-5F3CFDDEB574}" type="datetime1">
              <a:rPr lang="en-US" smtClean="0"/>
              <a:t>2/4/2018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882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97C5C-1CD1-417D-A89C-14747F5222C7}" type="datetime1">
              <a:rPr lang="en-US" smtClean="0"/>
              <a:t>2/4/2018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1926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9EFBB-CFA1-4AA8-9123-F0B52DBD84FE}" type="datetime1">
              <a:rPr lang="en-US" smtClean="0"/>
              <a:t>2/4/2018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9624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-29028" y="-7144"/>
            <a:ext cx="12240731" cy="6879658"/>
            <a:chOff x="0" y="-21658"/>
            <a:chExt cx="12240731" cy="6879658"/>
          </a:xfrm>
        </p:grpSpPr>
        <p:sp>
          <p:nvSpPr>
            <p:cNvPr id="26" name="Rectangle 25"/>
            <p:cNvSpPr/>
            <p:nvPr/>
          </p:nvSpPr>
          <p:spPr>
            <a:xfrm>
              <a:off x="31633" y="0"/>
              <a:ext cx="12188952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27" name="Group 26"/>
            <p:cNvGrpSpPr/>
            <p:nvPr/>
          </p:nvGrpSpPr>
          <p:grpSpPr>
            <a:xfrm>
              <a:off x="0" y="-21658"/>
              <a:ext cx="12240731" cy="1041400"/>
              <a:chOff x="-25356" y="-7144"/>
              <a:chExt cx="12240731" cy="1041400"/>
            </a:xfrm>
          </p:grpSpPr>
          <p:sp>
            <p:nvSpPr>
              <p:cNvPr id="28" name="Freeform 27"/>
              <p:cNvSpPr>
                <a:spLocks/>
              </p:cNvSpPr>
              <p:nvPr/>
            </p:nvSpPr>
            <p:spPr bwMode="auto">
              <a:xfrm>
                <a:off x="-12700" y="-7144"/>
                <a:ext cx="12217400" cy="1041400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6" y="2"/>
                  </a:cxn>
                  <a:cxn ang="0">
                    <a:pos x="2542" y="0"/>
                  </a:cxn>
                  <a:cxn ang="0">
                    <a:pos x="4374" y="367"/>
                  </a:cxn>
                  <a:cxn ang="0">
                    <a:pos x="5766" y="55"/>
                  </a:cxn>
                  <a:cxn ang="0">
                    <a:pos x="5772" y="213"/>
                  </a:cxn>
                  <a:cxn ang="0">
                    <a:pos x="4302" y="439"/>
                  </a:cxn>
                  <a:cxn ang="0">
                    <a:pos x="1488" y="201"/>
                  </a:cxn>
                  <a:cxn ang="0">
                    <a:pos x="0" y="656"/>
                  </a:cxn>
                  <a:cxn ang="0">
                    <a:pos x="6" y="2"/>
                  </a:cxn>
                </a:cxnLst>
                <a:rect l="0" t="0" r="0" b="0"/>
                <a:pathLst>
                  <a:path w="5772" h="656">
                    <a:moveTo>
                      <a:pt x="6" y="2"/>
                    </a:moveTo>
                    <a:lnTo>
                      <a:pt x="2542" y="0"/>
                    </a:lnTo>
                    <a:cubicBezTo>
                      <a:pt x="2746" y="101"/>
                      <a:pt x="3828" y="367"/>
                      <a:pt x="4374" y="367"/>
                    </a:cubicBezTo>
                    <a:cubicBezTo>
                      <a:pt x="4920" y="367"/>
                      <a:pt x="5526" y="152"/>
                      <a:pt x="5766" y="55"/>
                    </a:cubicBezTo>
                    <a:lnTo>
                      <a:pt x="5772" y="213"/>
                    </a:lnTo>
                    <a:cubicBezTo>
                      <a:pt x="5670" y="257"/>
                      <a:pt x="5016" y="441"/>
                      <a:pt x="4302" y="439"/>
                    </a:cubicBezTo>
                    <a:cubicBezTo>
                      <a:pt x="3588" y="437"/>
                      <a:pt x="2205" y="165"/>
                      <a:pt x="1488" y="201"/>
                    </a:cubicBezTo>
                    <a:cubicBezTo>
                      <a:pt x="750" y="209"/>
                      <a:pt x="270" y="482"/>
                      <a:pt x="0" y="656"/>
                    </a:cubicBezTo>
                    <a:lnTo>
                      <a:pt x="6" y="2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shade val="50000"/>
                      <a:alpha val="45000"/>
                      <a:satMod val="120000"/>
                    </a:schemeClr>
                  </a:gs>
                  <a:gs pos="100000">
                    <a:schemeClr val="accent3">
                      <a:shade val="80000"/>
                      <a:alpha val="55000"/>
                      <a:satMod val="155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marL="0" algn="l" rtl="0" eaLnBrk="1" latinLnBrk="0" hangingPunct="1"/>
                <a:endParaRPr kumimoji="0" lang="en-US" sz="1800" dirty="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9" name="Freeform 28"/>
              <p:cNvSpPr>
                <a:spLocks/>
              </p:cNvSpPr>
              <p:nvPr/>
            </p:nvSpPr>
            <p:spPr bwMode="auto">
              <a:xfrm>
                <a:off x="5842000" y="-7144"/>
                <a:ext cx="6350000" cy="638175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0"/>
                  </a:cxn>
                  <a:cxn ang="0">
                    <a:pos x="1668" y="564"/>
                  </a:cxn>
                  <a:cxn ang="0">
                    <a:pos x="3000" y="186"/>
                  </a:cxn>
                  <a:cxn ang="0">
                    <a:pos x="3000" y="6"/>
                  </a:cxn>
                  <a:cxn ang="0">
                    <a:pos x="0" y="0"/>
                  </a:cxn>
                </a:cxnLst>
                <a:rect l="0" t="0" r="0" b="0"/>
                <a:pathLst>
                  <a:path w="3000" h="595">
                    <a:moveTo>
                      <a:pt x="0" y="0"/>
                    </a:moveTo>
                    <a:cubicBezTo>
                      <a:pt x="174" y="102"/>
                      <a:pt x="1168" y="533"/>
                      <a:pt x="1668" y="564"/>
                    </a:cubicBezTo>
                    <a:cubicBezTo>
                      <a:pt x="2168" y="595"/>
                      <a:pt x="2778" y="279"/>
                      <a:pt x="3000" y="186"/>
                    </a:cubicBezTo>
                    <a:lnTo>
                      <a:pt x="3000" y="6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3">
                      <a:shade val="50000"/>
                      <a:alpha val="30000"/>
                      <a:satMod val="130000"/>
                    </a:schemeClr>
                  </a:gs>
                  <a:gs pos="80000">
                    <a:schemeClr val="accent2">
                      <a:shade val="75000"/>
                      <a:alpha val="45000"/>
                      <a:satMod val="140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marL="0" algn="l" rtl="0" eaLnBrk="1" latinLnBrk="0" hangingPunct="1"/>
                <a:endParaRPr kumimoji="0" lang="en-US" sz="1800" dirty="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grpSp>
            <p:nvGrpSpPr>
              <p:cNvPr id="31" name="Group 30"/>
              <p:cNvGrpSpPr/>
              <p:nvPr/>
            </p:nvGrpSpPr>
            <p:grpSpPr>
              <a:xfrm>
                <a:off x="-25356" y="202408"/>
                <a:ext cx="12240731" cy="649224"/>
                <a:chOff x="-19045" y="216550"/>
                <a:chExt cx="9180548" cy="649224"/>
              </a:xfrm>
            </p:grpSpPr>
            <p:sp>
              <p:nvSpPr>
                <p:cNvPr id="32" name="Freeform 31"/>
                <p:cNvSpPr>
                  <a:spLocks/>
                </p:cNvSpPr>
                <p:nvPr/>
              </p:nvSpPr>
              <p:spPr bwMode="auto">
                <a:xfrm rot="21435692">
                  <a:off x="-19045" y="216550"/>
                  <a:ext cx="9163050" cy="649224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966"/>
                    </a:cxn>
                    <a:cxn ang="0">
                      <a:pos x="1608" y="282"/>
                    </a:cxn>
                    <a:cxn ang="0">
                      <a:pos x="4110" y="1008"/>
                    </a:cxn>
                    <a:cxn ang="0">
                      <a:pos x="5772" y="0"/>
                    </a:cxn>
                  </a:cxnLst>
                  <a:rect l="0" t="0" r="0" b="0"/>
                  <a:pathLst>
                    <a:path w="5772" h="1055">
                      <a:moveTo>
                        <a:pt x="0" y="966"/>
                      </a:moveTo>
                      <a:cubicBezTo>
                        <a:pt x="282" y="738"/>
                        <a:pt x="923" y="275"/>
                        <a:pt x="1608" y="282"/>
                      </a:cubicBezTo>
                      <a:cubicBezTo>
                        <a:pt x="2293" y="289"/>
                        <a:pt x="3416" y="1055"/>
                        <a:pt x="4110" y="1008"/>
                      </a:cubicBezTo>
                      <a:cubicBezTo>
                        <a:pt x="4804" y="961"/>
                        <a:pt x="5426" y="210"/>
                        <a:pt x="5772" y="0"/>
                      </a:cubicBezTo>
                    </a:path>
                  </a:pathLst>
                </a:custGeom>
                <a:noFill/>
                <a:ln w="10795" cap="flat" cmpd="sng" algn="ctr">
                  <a:gradFill>
                    <a:gsLst>
                      <a:gs pos="74000">
                        <a:schemeClr val="accent3">
                          <a:shade val="75000"/>
                        </a:schemeClr>
                      </a:gs>
                      <a:gs pos="86000">
                        <a:schemeClr val="tx1">
                          <a:alpha val="29000"/>
                        </a:schemeClr>
                      </a:gs>
                      <a:gs pos="16000">
                        <a:schemeClr val="accent2">
                          <a:shade val="75000"/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anchor="t" compatLnSpc="1"/>
                <a:lstStyle/>
                <a:p>
                  <a:endParaRPr kumimoji="0" lang="en-US" sz="1800" dirty="0"/>
                </a:p>
              </p:txBody>
            </p:sp>
            <p:sp>
              <p:nvSpPr>
                <p:cNvPr id="33" name="Freeform 32"/>
                <p:cNvSpPr>
                  <a:spLocks/>
                </p:cNvSpPr>
                <p:nvPr/>
              </p:nvSpPr>
              <p:spPr bwMode="auto">
                <a:xfrm rot="21435692">
                  <a:off x="-14309" y="290003"/>
                  <a:ext cx="9175812" cy="530352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732"/>
                    </a:cxn>
                    <a:cxn ang="0">
                      <a:pos x="1638" y="228"/>
                    </a:cxn>
                    <a:cxn ang="0">
                      <a:pos x="4122" y="816"/>
                    </a:cxn>
                    <a:cxn ang="0">
                      <a:pos x="5766" y="0"/>
                    </a:cxn>
                  </a:cxnLst>
                  <a:rect l="0" t="0" r="0" b="0"/>
                  <a:pathLst>
                    <a:path w="5766" h="854">
                      <a:moveTo>
                        <a:pt x="0" y="732"/>
                      </a:moveTo>
                      <a:cubicBezTo>
                        <a:pt x="273" y="647"/>
                        <a:pt x="951" y="214"/>
                        <a:pt x="1638" y="228"/>
                      </a:cubicBezTo>
                      <a:cubicBezTo>
                        <a:pt x="2325" y="242"/>
                        <a:pt x="3434" y="854"/>
                        <a:pt x="4122" y="816"/>
                      </a:cubicBezTo>
                      <a:cubicBezTo>
                        <a:pt x="4810" y="778"/>
                        <a:pt x="5424" y="170"/>
                        <a:pt x="5766" y="0"/>
                      </a:cubicBezTo>
                    </a:path>
                  </a:pathLst>
                </a:custGeom>
                <a:noFill/>
                <a:ln w="9525" cap="flat" cmpd="sng" algn="ctr">
                  <a:gradFill>
                    <a:gsLst>
                      <a:gs pos="74000">
                        <a:schemeClr val="accent4"/>
                      </a:gs>
                      <a:gs pos="44000">
                        <a:schemeClr val="accent1"/>
                      </a:gs>
                      <a:gs pos="33000">
                        <a:schemeClr val="accent2"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anchor="t" compatLnSpc="1"/>
                <a:lstStyle/>
                <a:p>
                  <a:endParaRPr kumimoji="0" lang="en-US" sz="1800" dirty="0"/>
                </a:p>
              </p:txBody>
            </p:sp>
          </p:grpSp>
        </p:grpSp>
      </p:grp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  <a:endParaRPr kumimoji="0"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fld id="{61146459-E3C3-4969-9224-5ED50B492D17}" type="datetime1">
              <a:rPr lang="en-US" smtClean="0"/>
              <a:pPr/>
              <a:t>2/4/2018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285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>
            <a:lumMod val="50000"/>
          </a:schemeClr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>
            <a:lumMod val="50000"/>
          </a:schemeClr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>
            <a:lumMod val="50000"/>
          </a:schemeClr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>
            <a:lumMod val="50000"/>
          </a:schemeClr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>
            <a:lumMod val="75000"/>
          </a:schemeClr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>
            <a:lumMod val="50000"/>
          </a:schemeClr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>
            <a:lumMod val="75000"/>
          </a:schemeClr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0" algn="l" rtl="0" eaLnBrk="1" latinLnBrk="0" hangingPunct="1">
        <a:spcBef>
          <a:spcPct val="20000"/>
        </a:spcBef>
        <a:buClr>
          <a:schemeClr val="tx2"/>
        </a:buClr>
        <a:buFontTx/>
        <a:buNone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What-If Assist Setup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Companion Tool for Information Builders InfoAssist</a:t>
            </a:r>
          </a:p>
          <a:p>
            <a:r>
              <a:rPr lang="en-US" dirty="0"/>
              <a:t>Providing A Path to an Attainable Goal</a:t>
            </a:r>
          </a:p>
        </p:txBody>
      </p:sp>
    </p:spTree>
    <p:extLst>
      <p:ext uri="{BB962C8B-B14F-4D97-AF65-F5344CB8AC3E}">
        <p14:creationId xmlns:p14="http://schemas.microsoft.com/office/powerpoint/2010/main" val="3549628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9F99C2-384A-450F-9CCF-780B083024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WebFocus Extension Setup</a:t>
            </a:r>
          </a:p>
        </p:txBody>
      </p:sp>
      <p:sp>
        <p:nvSpPr>
          <p:cNvPr id="4" name="Content Placeholder 1">
            <a:extLst>
              <a:ext uri="{FF2B5EF4-FFF2-40B4-BE49-F238E27FC236}">
                <a16:creationId xmlns:a16="http://schemas.microsoft.com/office/drawing/2014/main" id="{5CFE0A7F-C5F9-4CA2-B4B5-B60B0C43AB79}"/>
              </a:ext>
            </a:extLst>
          </p:cNvPr>
          <p:cNvSpPr txBox="1">
            <a:spLocks/>
          </p:cNvSpPr>
          <p:nvPr/>
        </p:nvSpPr>
        <p:spPr>
          <a:xfrm>
            <a:off x="609600" y="1645920"/>
            <a:ext cx="10972800" cy="595685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>
                  <a:lumMod val="50000"/>
                </a:schemeClr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>
                  <a:lumMod val="75000"/>
                </a:schemeClr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>
                  <a:lumMod val="50000"/>
                </a:schemeClr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/>
              <a:buNone/>
            </a:pPr>
            <a:r>
              <a:rPr lang="en-US" sz="1800" dirty="0"/>
              <a:t>8) Enter a file name in the Title field and click OK.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77F63CA-2005-497B-A3E8-DFFBF9C28E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3263" y="2026828"/>
            <a:ext cx="6400800" cy="4820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4527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9F99C2-384A-450F-9CCF-780B083024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WebFocus Extension Setup</a:t>
            </a:r>
          </a:p>
        </p:txBody>
      </p:sp>
      <p:sp>
        <p:nvSpPr>
          <p:cNvPr id="4" name="Content Placeholder 1">
            <a:extLst>
              <a:ext uri="{FF2B5EF4-FFF2-40B4-BE49-F238E27FC236}">
                <a16:creationId xmlns:a16="http://schemas.microsoft.com/office/drawing/2014/main" id="{5CFE0A7F-C5F9-4CA2-B4B5-B60B0C43AB79}"/>
              </a:ext>
            </a:extLst>
          </p:cNvPr>
          <p:cNvSpPr txBox="1">
            <a:spLocks/>
          </p:cNvSpPr>
          <p:nvPr/>
        </p:nvSpPr>
        <p:spPr>
          <a:xfrm>
            <a:off x="609600" y="1645920"/>
            <a:ext cx="10972800" cy="595685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>
                  <a:lumMod val="50000"/>
                </a:schemeClr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>
                  <a:lumMod val="75000"/>
                </a:schemeClr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>
                  <a:lumMod val="50000"/>
                </a:schemeClr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/>
              <a:buNone/>
            </a:pPr>
            <a:r>
              <a:rPr lang="en-US" sz="1800" dirty="0"/>
              <a:t>9) Return to the WebFocus Home page, right-click on the chart that was just saved, and select Run.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FE3ECCC-C589-485B-B704-F768332168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1360" y="2097434"/>
            <a:ext cx="10067925" cy="4133850"/>
          </a:xfrm>
          <a:prstGeom prst="rect">
            <a:avLst/>
          </a:prstGeom>
        </p:spPr>
      </p:pic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E8B15B74-3647-4A37-8B78-8F1AD32C7C73}"/>
              </a:ext>
            </a:extLst>
          </p:cNvPr>
          <p:cNvSpPr/>
          <p:nvPr/>
        </p:nvSpPr>
        <p:spPr>
          <a:xfrm>
            <a:off x="5936566" y="2968283"/>
            <a:ext cx="1589649" cy="337625"/>
          </a:xfrm>
          <a:prstGeom prst="roundRect">
            <a:avLst/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003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9F99C2-384A-450F-9CCF-780B083024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WebFocus Extension Setup</a:t>
            </a:r>
          </a:p>
        </p:txBody>
      </p:sp>
      <p:sp>
        <p:nvSpPr>
          <p:cNvPr id="4" name="Content Placeholder 1">
            <a:extLst>
              <a:ext uri="{FF2B5EF4-FFF2-40B4-BE49-F238E27FC236}">
                <a16:creationId xmlns:a16="http://schemas.microsoft.com/office/drawing/2014/main" id="{5CFE0A7F-C5F9-4CA2-B4B5-B60B0C43AB79}"/>
              </a:ext>
            </a:extLst>
          </p:cNvPr>
          <p:cNvSpPr txBox="1">
            <a:spLocks/>
          </p:cNvSpPr>
          <p:nvPr/>
        </p:nvSpPr>
        <p:spPr>
          <a:xfrm>
            <a:off x="609600" y="1575580"/>
            <a:ext cx="10972800" cy="595685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>
                  <a:lumMod val="50000"/>
                </a:schemeClr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>
                  <a:lumMod val="75000"/>
                </a:schemeClr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>
                  <a:lumMod val="50000"/>
                </a:schemeClr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0988" indent="-280988">
              <a:buFont typeface="Wingdings 2"/>
              <a:buNone/>
            </a:pPr>
            <a:r>
              <a:rPr lang="en-US" sz="1800" dirty="0"/>
              <a:t>9) Click the Save button in the What-If Assist user interface panel to save the current state of the What-If Assist model.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58B033D-59B6-447C-A038-CB10FC0434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2219799"/>
            <a:ext cx="9144000" cy="3979850"/>
          </a:xfrm>
          <a:prstGeom prst="rect">
            <a:avLst/>
          </a:prstGeom>
        </p:spPr>
      </p:pic>
      <p:sp>
        <p:nvSpPr>
          <p:cNvPr id="5" name="Content Placeholder 1">
            <a:extLst>
              <a:ext uri="{FF2B5EF4-FFF2-40B4-BE49-F238E27FC236}">
                <a16:creationId xmlns:a16="http://schemas.microsoft.com/office/drawing/2014/main" id="{FCFCE8CB-26ED-400E-8E6B-AFEAC77CFF4C}"/>
              </a:ext>
            </a:extLst>
          </p:cNvPr>
          <p:cNvSpPr txBox="1">
            <a:spLocks/>
          </p:cNvSpPr>
          <p:nvPr/>
        </p:nvSpPr>
        <p:spPr>
          <a:xfrm>
            <a:off x="609600" y="6199649"/>
            <a:ext cx="10972800" cy="595685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>
                  <a:lumMod val="50000"/>
                </a:schemeClr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>
                  <a:lumMod val="75000"/>
                </a:schemeClr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>
                  <a:lumMod val="50000"/>
                </a:schemeClr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/>
              <a:buNone/>
            </a:pPr>
            <a:r>
              <a:rPr lang="en-US" sz="1800" dirty="0"/>
              <a:t>Refer to the What-If Assist User Guide for information about how to use What-If Assist in the </a:t>
            </a:r>
            <a:r>
              <a:rPr lang="en-US" sz="1800" dirty="0" err="1"/>
              <a:t>WebFocus</a:t>
            </a:r>
            <a:r>
              <a:rPr lang="en-US" sz="1800" dirty="0"/>
              <a:t> environment. 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C2226940-7F32-4A2E-ACF2-6E559207E7AE}"/>
              </a:ext>
            </a:extLst>
          </p:cNvPr>
          <p:cNvSpPr/>
          <p:nvPr/>
        </p:nvSpPr>
        <p:spPr>
          <a:xfrm>
            <a:off x="8215532" y="2658794"/>
            <a:ext cx="379828" cy="225083"/>
          </a:xfrm>
          <a:prstGeom prst="roundRect">
            <a:avLst/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003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49D48B-0C01-4FD6-8E6A-C71AF19F43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Standalone Mode Setup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039C2BC-64E9-473C-8136-093F2235E5C2}"/>
              </a:ext>
            </a:extLst>
          </p:cNvPr>
          <p:cNvSpPr txBox="1"/>
          <p:nvPr/>
        </p:nvSpPr>
        <p:spPr>
          <a:xfrm>
            <a:off x="457200" y="1547448"/>
            <a:ext cx="10972800" cy="369332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Open WhatIfAssist.htm in a browser.</a:t>
            </a:r>
            <a:r>
              <a:rPr lang="en-US" i="1" dirty="0"/>
              <a:t> </a:t>
            </a:r>
          </a:p>
        </p:txBody>
      </p:sp>
      <p:sp>
        <p:nvSpPr>
          <p:cNvPr id="6" name="Content Placeholder 1">
            <a:extLst>
              <a:ext uri="{FF2B5EF4-FFF2-40B4-BE49-F238E27FC236}">
                <a16:creationId xmlns:a16="http://schemas.microsoft.com/office/drawing/2014/main" id="{B477D8D9-3DA4-4649-9F39-C400E60ADE6D}"/>
              </a:ext>
            </a:extLst>
          </p:cNvPr>
          <p:cNvSpPr txBox="1">
            <a:spLocks/>
          </p:cNvSpPr>
          <p:nvPr/>
        </p:nvSpPr>
        <p:spPr>
          <a:xfrm>
            <a:off x="457200" y="4009293"/>
            <a:ext cx="10972800" cy="595685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>
                  <a:lumMod val="50000"/>
                </a:schemeClr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>
                  <a:lumMod val="75000"/>
                </a:schemeClr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>
                  <a:lumMod val="50000"/>
                </a:schemeClr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/>
              <a:buNone/>
            </a:pPr>
            <a:r>
              <a:rPr lang="en-US" sz="1800" dirty="0"/>
              <a:t>Refer to the What-If Assist User Guide for information about how to use What-If Assist in Standalone Mode.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7161151-3E54-4741-A682-AF3C6F9DF3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025220"/>
            <a:ext cx="7639050" cy="1485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6938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What-If Assist Setup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What-If Assist can be used as an extension in the WebFocus InfoAssist environment or as a Standalone application.</a:t>
            </a:r>
          </a:p>
          <a:p>
            <a:pPr lvl="1"/>
            <a:r>
              <a:rPr lang="en-US" dirty="0"/>
              <a:t>WebFocus Extension</a:t>
            </a:r>
          </a:p>
          <a:p>
            <a:pPr lvl="2"/>
            <a:r>
              <a:rPr lang="en-US" dirty="0"/>
              <a:t>What-If Assist is available as an extension for users who have WebFocus </a:t>
            </a:r>
            <a:r>
              <a:rPr lang="en-US" b="1" dirty="0"/>
              <a:t>8.2</a:t>
            </a:r>
            <a:r>
              <a:rPr lang="en-US" dirty="0"/>
              <a:t> - earlier versions of WebFocus do not support extensions</a:t>
            </a:r>
          </a:p>
          <a:p>
            <a:pPr lvl="1"/>
            <a:r>
              <a:rPr lang="en-US" dirty="0"/>
              <a:t>Standalone</a:t>
            </a:r>
          </a:p>
          <a:p>
            <a:pPr lvl="2"/>
            <a:r>
              <a:rPr lang="en-US" dirty="0"/>
              <a:t>Allows a user to load their own data set via a .CSV file and perform What-If Analysis</a:t>
            </a:r>
          </a:p>
          <a:p>
            <a:r>
              <a:rPr lang="en-US" dirty="0"/>
              <a:t>The following slides describe how to: </a:t>
            </a:r>
          </a:p>
          <a:p>
            <a:pPr lvl="1"/>
            <a:r>
              <a:rPr lang="en-US" dirty="0"/>
              <a:t>Load data and setup What-If Assist as a </a:t>
            </a:r>
            <a:r>
              <a:rPr lang="en-US" dirty="0" err="1"/>
              <a:t>WebFocus</a:t>
            </a:r>
            <a:r>
              <a:rPr lang="en-US" dirty="0"/>
              <a:t> extension</a:t>
            </a:r>
          </a:p>
          <a:p>
            <a:pPr lvl="1"/>
            <a:r>
              <a:rPr lang="en-US" dirty="0"/>
              <a:t>Startup What-If Assist in Standalone mode</a:t>
            </a:r>
          </a:p>
        </p:txBody>
      </p:sp>
    </p:spTree>
    <p:extLst>
      <p:ext uri="{BB962C8B-B14F-4D97-AF65-F5344CB8AC3E}">
        <p14:creationId xmlns:p14="http://schemas.microsoft.com/office/powerpoint/2010/main" val="1508910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WebFocus Extension Setup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463040"/>
            <a:ext cx="10972800" cy="5956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1) Click the Chart button in the WebFocus home page.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28217E9-84DC-46B6-958D-9A0D2622BD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5619" y="1922597"/>
            <a:ext cx="10515600" cy="4231315"/>
          </a:xfrm>
          <a:prstGeom prst="rect">
            <a:avLst/>
          </a:prstGeom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4FC3E9FA-E954-46A2-BD47-CD5A519CF695}"/>
              </a:ext>
            </a:extLst>
          </p:cNvPr>
          <p:cNvSpPr/>
          <p:nvPr/>
        </p:nvSpPr>
        <p:spPr>
          <a:xfrm>
            <a:off x="4712676" y="3094891"/>
            <a:ext cx="661182" cy="717453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554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WebFocus Extension Setup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463040"/>
            <a:ext cx="10972800" cy="5956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2) Choose a WebFocus master file or click Upload Data to import a .CSV or Excel file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E3902C3-47B8-40D7-85F3-11D8352D400C}"/>
              </a:ext>
            </a:extLst>
          </p:cNvPr>
          <p:cNvSpPr txBox="1"/>
          <p:nvPr/>
        </p:nvSpPr>
        <p:spPr>
          <a:xfrm>
            <a:off x="7364073" y="2217512"/>
            <a:ext cx="3850659" cy="2308324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NOTES</a:t>
            </a:r>
            <a:r>
              <a:rPr lang="en-US" dirty="0"/>
              <a:t>: </a:t>
            </a:r>
          </a:p>
          <a:p>
            <a:pPr marL="342900" indent="-342900">
              <a:buAutoNum type="arabicParenR"/>
            </a:pPr>
            <a:r>
              <a:rPr lang="en-US" dirty="0"/>
              <a:t>Refer to </a:t>
            </a:r>
            <a:r>
              <a:rPr lang="en-US" dirty="0" err="1"/>
              <a:t>WebFocus</a:t>
            </a:r>
            <a:r>
              <a:rPr lang="en-US" dirty="0"/>
              <a:t> User Guide to Upload Data. The operation of What-If Assist is the same regardless of the source of data.</a:t>
            </a:r>
          </a:p>
          <a:p>
            <a:pPr marL="342900" indent="-342900">
              <a:buAutoNum type="arabicParenR"/>
            </a:pPr>
            <a:r>
              <a:rPr lang="en-US" dirty="0" err="1"/>
              <a:t>WebFocus</a:t>
            </a:r>
            <a:r>
              <a:rPr lang="en-US" dirty="0"/>
              <a:t> does not support formulas in imported data in an Excel or .CSV file.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E0F0AD2-2033-4617-B312-C654CCD38B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7268" y="1988385"/>
            <a:ext cx="6210300" cy="4686300"/>
          </a:xfrm>
          <a:prstGeom prst="rect">
            <a:avLst/>
          </a:prstGeom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D69F7696-95B3-4EFC-A8DC-A1AAB61312E2}"/>
              </a:ext>
            </a:extLst>
          </p:cNvPr>
          <p:cNvSpPr/>
          <p:nvPr/>
        </p:nvSpPr>
        <p:spPr>
          <a:xfrm>
            <a:off x="1885071" y="2504049"/>
            <a:ext cx="872197" cy="211016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4640FAE-21A9-4C3B-9BB8-05B3E97AD414}"/>
              </a:ext>
            </a:extLst>
          </p:cNvPr>
          <p:cNvSpPr/>
          <p:nvPr/>
        </p:nvSpPr>
        <p:spPr>
          <a:xfrm>
            <a:off x="2630658" y="3024554"/>
            <a:ext cx="4389120" cy="135835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87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517CBD-8B5B-49A3-819E-4147EB8D22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WebFocus Extension Setup</a:t>
            </a:r>
          </a:p>
        </p:txBody>
      </p:sp>
      <p:sp>
        <p:nvSpPr>
          <p:cNvPr id="5" name="Content Placeholder 1">
            <a:extLst>
              <a:ext uri="{FF2B5EF4-FFF2-40B4-BE49-F238E27FC236}">
                <a16:creationId xmlns:a16="http://schemas.microsoft.com/office/drawing/2014/main" id="{0F693DFA-97AB-489F-8A2A-D92F0E826FB6}"/>
              </a:ext>
            </a:extLst>
          </p:cNvPr>
          <p:cNvSpPr txBox="1">
            <a:spLocks/>
          </p:cNvSpPr>
          <p:nvPr/>
        </p:nvSpPr>
        <p:spPr>
          <a:xfrm>
            <a:off x="548640" y="1561512"/>
            <a:ext cx="10972800" cy="595685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>
                  <a:lumMod val="50000"/>
                </a:schemeClr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>
                  <a:lumMod val="75000"/>
                </a:schemeClr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>
                  <a:lumMod val="50000"/>
                </a:schemeClr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0988" indent="-280988">
              <a:buFont typeface="Wingdings 2"/>
              <a:buNone/>
              <a:tabLst>
                <a:tab pos="225425" algn="l"/>
              </a:tabLst>
            </a:pPr>
            <a:r>
              <a:rPr lang="en-US" sz="1800" dirty="0"/>
              <a:t>3) Variables from the selected master file or imported data are shown in the Measures column of the Data Panel of WebFocus InfoAssist.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E710CF2B-8A5F-43A2-B652-EC677B69D65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78967" y="2237084"/>
            <a:ext cx="9434066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7992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A6BBB1-A5E7-4931-BB8F-C35A47F010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WebFocus Extension Setup</a:t>
            </a:r>
          </a:p>
        </p:txBody>
      </p:sp>
      <p:sp>
        <p:nvSpPr>
          <p:cNvPr id="5" name="Content Placeholder 1">
            <a:extLst>
              <a:ext uri="{FF2B5EF4-FFF2-40B4-BE49-F238E27FC236}">
                <a16:creationId xmlns:a16="http://schemas.microsoft.com/office/drawing/2014/main" id="{F090D708-9223-4608-B632-4147297A8231}"/>
              </a:ext>
            </a:extLst>
          </p:cNvPr>
          <p:cNvSpPr txBox="1">
            <a:spLocks/>
          </p:cNvSpPr>
          <p:nvPr/>
        </p:nvSpPr>
        <p:spPr>
          <a:xfrm>
            <a:off x="548640" y="1645920"/>
            <a:ext cx="10972800" cy="595685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>
                  <a:lumMod val="50000"/>
                </a:schemeClr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>
                  <a:lumMod val="75000"/>
                </a:schemeClr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>
                  <a:lumMod val="50000"/>
                </a:schemeClr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0988" indent="-280988">
              <a:buFont typeface="Wingdings 2"/>
              <a:buNone/>
            </a:pPr>
            <a:r>
              <a:rPr lang="en-US" sz="1800" dirty="0"/>
              <a:t>4) Use the Detail (Define) button in the WebFocus InfoAssist Data panel to define non-root/calculated variables.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01CEF1F-C56F-4686-A1B8-5DF2698CF521}"/>
              </a:ext>
            </a:extLst>
          </p:cNvPr>
          <p:cNvSpPr txBox="1"/>
          <p:nvPr/>
        </p:nvSpPr>
        <p:spPr>
          <a:xfrm>
            <a:off x="8159262" y="2553133"/>
            <a:ext cx="3661677" cy="2862322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NOTES</a:t>
            </a:r>
            <a:r>
              <a:rPr lang="en-US" dirty="0"/>
              <a:t>: </a:t>
            </a:r>
          </a:p>
          <a:p>
            <a:pPr marL="342900" indent="-342900">
              <a:buFont typeface="+mj-lt"/>
              <a:buAutoNum type="arabicParenR"/>
            </a:pPr>
            <a:r>
              <a:rPr lang="en-US" dirty="0"/>
              <a:t>Non-root/calculated variables are essential to What-If analysis. E.g., What would REVENUE be if DEALER_COST increased and RETAIL_COST decreased.</a:t>
            </a:r>
          </a:p>
          <a:p>
            <a:pPr marL="342900" indent="-342900">
              <a:buFont typeface="+mj-lt"/>
              <a:buAutoNum type="arabicParenR"/>
            </a:pPr>
            <a:r>
              <a:rPr lang="en-US" dirty="0"/>
              <a:t>You may also define non-root variables and formulas in the What-If Assist Model Tab.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C29ECFB-8975-44C5-B55C-F90FFBC5A9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7333" y="2360477"/>
            <a:ext cx="7680960" cy="3948224"/>
          </a:xfrm>
          <a:prstGeom prst="rect">
            <a:avLst/>
          </a:prstGeom>
        </p:spPr>
      </p:pic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8D026E65-48FB-44D2-9F01-05BE1102815E}"/>
              </a:ext>
            </a:extLst>
          </p:cNvPr>
          <p:cNvSpPr/>
          <p:nvPr/>
        </p:nvSpPr>
        <p:spPr>
          <a:xfrm>
            <a:off x="548640" y="2700997"/>
            <a:ext cx="365760" cy="520505"/>
          </a:xfrm>
          <a:prstGeom prst="roundRect">
            <a:avLst/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102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BE0810-257D-459D-8AAF-59B96A4E25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WebFocus Extension Setup</a:t>
            </a:r>
          </a:p>
        </p:txBody>
      </p:sp>
      <p:sp>
        <p:nvSpPr>
          <p:cNvPr id="5" name="Content Placeholder 1">
            <a:extLst>
              <a:ext uri="{FF2B5EF4-FFF2-40B4-BE49-F238E27FC236}">
                <a16:creationId xmlns:a16="http://schemas.microsoft.com/office/drawing/2014/main" id="{84B2266A-1B93-464F-8E72-3EB14F2BD263}"/>
              </a:ext>
            </a:extLst>
          </p:cNvPr>
          <p:cNvSpPr txBox="1">
            <a:spLocks/>
          </p:cNvSpPr>
          <p:nvPr/>
        </p:nvSpPr>
        <p:spPr>
          <a:xfrm>
            <a:off x="609600" y="1645920"/>
            <a:ext cx="10972800" cy="595685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>
                  <a:lumMod val="50000"/>
                </a:schemeClr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>
                  <a:lumMod val="75000"/>
                </a:schemeClr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>
                  <a:lumMod val="50000"/>
                </a:schemeClr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0988" indent="-280988">
              <a:buFont typeface="Wingdings 2"/>
              <a:buNone/>
            </a:pPr>
            <a:r>
              <a:rPr lang="en-US" sz="2000" dirty="0"/>
              <a:t>5) Double click or drag-and-drop one or more variables in the Measures column to add them to the default bar chart.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05DFA16-BF65-48DC-ABB5-FD8CB9A687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6603" y="2360477"/>
            <a:ext cx="10058400" cy="4877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364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9CD122-F454-40B3-8606-39B555F3E6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WebFocus Extension Setup</a:t>
            </a:r>
          </a:p>
        </p:txBody>
      </p:sp>
      <p:sp>
        <p:nvSpPr>
          <p:cNvPr id="5" name="Content Placeholder 1">
            <a:extLst>
              <a:ext uri="{FF2B5EF4-FFF2-40B4-BE49-F238E27FC236}">
                <a16:creationId xmlns:a16="http://schemas.microsoft.com/office/drawing/2014/main" id="{97EBE2E3-AC19-4B56-91ED-81C81F0DD006}"/>
              </a:ext>
            </a:extLst>
          </p:cNvPr>
          <p:cNvSpPr txBox="1">
            <a:spLocks/>
          </p:cNvSpPr>
          <p:nvPr/>
        </p:nvSpPr>
        <p:spPr>
          <a:xfrm>
            <a:off x="609600" y="1645920"/>
            <a:ext cx="10972800" cy="595685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>
                  <a:lumMod val="50000"/>
                </a:schemeClr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>
                  <a:lumMod val="75000"/>
                </a:schemeClr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>
                  <a:lumMod val="50000"/>
                </a:schemeClr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0988" indent="-280988">
              <a:buFont typeface="Wingdings 2"/>
              <a:buNone/>
            </a:pPr>
            <a:r>
              <a:rPr lang="en-US" sz="1800" dirty="0"/>
              <a:t>6) Click the Other button in the WebFocus Format tab. Click the HTML5 Extension button, choose the What If… icon, and click the OK button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571D650-6BB6-4AD7-8762-C2D3F63402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9993" y="2360476"/>
            <a:ext cx="7315200" cy="4454763"/>
          </a:xfrm>
          <a:prstGeom prst="rect">
            <a:avLst/>
          </a:prstGeom>
        </p:spPr>
      </p:pic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5F5DEE13-C5EF-4F53-AB0B-E2A3EC07A657}"/>
              </a:ext>
            </a:extLst>
          </p:cNvPr>
          <p:cNvSpPr/>
          <p:nvPr/>
        </p:nvSpPr>
        <p:spPr>
          <a:xfrm>
            <a:off x="5950634" y="2616591"/>
            <a:ext cx="520504" cy="492369"/>
          </a:xfrm>
          <a:prstGeom prst="roundRect">
            <a:avLst/>
          </a:prstGeom>
          <a:noFill/>
          <a:ln w="25400">
            <a:solidFill>
              <a:srgbClr val="C0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910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F227574-F3D1-488A-AAAD-09CDFDA03B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4259" y="2097983"/>
            <a:ext cx="10058400" cy="478815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0D5E2E9-CF74-4B1D-B89E-9AB391E063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822960"/>
          </a:xfrm>
        </p:spPr>
        <p:txBody>
          <a:bodyPr/>
          <a:lstStyle/>
          <a:p>
            <a:r>
              <a:rPr lang="en-US" dirty="0"/>
              <a:t>WebFocus Extension Setup</a:t>
            </a:r>
          </a:p>
        </p:txBody>
      </p:sp>
      <p:sp>
        <p:nvSpPr>
          <p:cNvPr id="5" name="Content Placeholder 1">
            <a:extLst>
              <a:ext uri="{FF2B5EF4-FFF2-40B4-BE49-F238E27FC236}">
                <a16:creationId xmlns:a16="http://schemas.microsoft.com/office/drawing/2014/main" id="{1DCB23D5-03BC-472A-B33E-90E35D5C9F2E}"/>
              </a:ext>
            </a:extLst>
          </p:cNvPr>
          <p:cNvSpPr txBox="1">
            <a:spLocks/>
          </p:cNvSpPr>
          <p:nvPr/>
        </p:nvSpPr>
        <p:spPr>
          <a:xfrm>
            <a:off x="609600" y="1645920"/>
            <a:ext cx="10972800" cy="595685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>
                  <a:lumMod val="50000"/>
                </a:schemeClr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>
                  <a:lumMod val="75000"/>
                </a:schemeClr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>
                  <a:lumMod val="50000"/>
                </a:schemeClr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/>
              <a:buNone/>
            </a:pPr>
            <a:r>
              <a:rPr lang="en-US" sz="1800" dirty="0"/>
              <a:t>7) Click the Save button.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E5A50425-9046-46F3-A4B2-FFC8C73A3A70}"/>
              </a:ext>
            </a:extLst>
          </p:cNvPr>
          <p:cNvSpPr/>
          <p:nvPr/>
        </p:nvSpPr>
        <p:spPr>
          <a:xfrm>
            <a:off x="1688688" y="2097982"/>
            <a:ext cx="278296" cy="210445"/>
          </a:xfrm>
          <a:prstGeom prst="roundRect">
            <a:avLst/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8796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sentation on brainstorming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none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Business brainstorming presentation.potx" id="{DE77CA07-3D7A-4CF2-AF02-587F794CB3CB}" vid="{13C2A94F-C0A1-4622-B71C-29A3B00D5E0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Business brainstorming presentation</Template>
  <TotalTime>3496</TotalTime>
  <Words>419</Words>
  <Application>Microsoft Office PowerPoint</Application>
  <PresentationFormat>Widescreen</PresentationFormat>
  <Paragraphs>43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Calibri</vt:lpstr>
      <vt:lpstr>Century Gothic</vt:lpstr>
      <vt:lpstr>Palatino Linotype</vt:lpstr>
      <vt:lpstr>Wingdings 2</vt:lpstr>
      <vt:lpstr>Presentation on brainstorming</vt:lpstr>
      <vt:lpstr>What-If Assist Setup</vt:lpstr>
      <vt:lpstr>What-If Assist Setup</vt:lpstr>
      <vt:lpstr>WebFocus Extension Setup</vt:lpstr>
      <vt:lpstr>WebFocus Extension Setup</vt:lpstr>
      <vt:lpstr>WebFocus Extension Setup</vt:lpstr>
      <vt:lpstr>WebFocus Extension Setup</vt:lpstr>
      <vt:lpstr>WebFocus Extension Setup</vt:lpstr>
      <vt:lpstr>WebFocus Extension Setup</vt:lpstr>
      <vt:lpstr>WebFocus Extension Setup</vt:lpstr>
      <vt:lpstr>WebFocus Extension Setup</vt:lpstr>
      <vt:lpstr>WebFocus Extension Setup</vt:lpstr>
      <vt:lpstr>WebFocus Extension Setup</vt:lpstr>
      <vt:lpstr>Standalone Mode Setup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What-If Assist</dc:title>
  <dc:creator>Joy</dc:creator>
  <cp:lastModifiedBy>Joy</cp:lastModifiedBy>
  <cp:revision>167</cp:revision>
  <dcterms:created xsi:type="dcterms:W3CDTF">2017-07-22T18:04:39Z</dcterms:created>
  <dcterms:modified xsi:type="dcterms:W3CDTF">2018-02-04T17:55:20Z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74069100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