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72" r:id="rId2"/>
    <p:sldId id="314" r:id="rId3"/>
    <p:sldId id="320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37" r:id="rId12"/>
    <p:sldId id="330" r:id="rId13"/>
    <p:sldId id="30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2/4/2018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22960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592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 dirty="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 dirty="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2/4/2018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What-If Assist Setup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Companion Tool for Information Builders InfoAssist</a:t>
            </a:r>
          </a:p>
          <a:p>
            <a:r>
              <a:rPr lang="en-US" dirty="0"/>
              <a:t>Providing A Path to an Attainable Goal</a:t>
            </a: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99C2-384A-450F-9CCF-780B0830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CFE0A7F-C5F9-4CA2-B4B5-B60B0C43AB79}"/>
              </a:ext>
            </a:extLst>
          </p:cNvPr>
          <p:cNvSpPr txBox="1">
            <a:spLocks/>
          </p:cNvSpPr>
          <p:nvPr/>
        </p:nvSpPr>
        <p:spPr>
          <a:xfrm>
            <a:off x="609600" y="1645920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dirty="0"/>
              <a:t>8) Enter a file name in the Title field and click OK.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7F63CA-2005-497B-A3E8-DFFBF9C28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263" y="2026828"/>
            <a:ext cx="6400800" cy="482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2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99C2-384A-450F-9CCF-780B0830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CFE0A7F-C5F9-4CA2-B4B5-B60B0C43AB79}"/>
              </a:ext>
            </a:extLst>
          </p:cNvPr>
          <p:cNvSpPr txBox="1">
            <a:spLocks/>
          </p:cNvSpPr>
          <p:nvPr/>
        </p:nvSpPr>
        <p:spPr>
          <a:xfrm>
            <a:off x="609600" y="1645920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dirty="0"/>
              <a:t>9) Return to the WebFocus Home page, right-click on the chart that was just saved, and select Run.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E3ECCC-C589-485B-B704-F76833216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60" y="2097434"/>
            <a:ext cx="10067925" cy="413385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8B15B74-3647-4A37-8B78-8F1AD32C7C73}"/>
              </a:ext>
            </a:extLst>
          </p:cNvPr>
          <p:cNvSpPr/>
          <p:nvPr/>
        </p:nvSpPr>
        <p:spPr>
          <a:xfrm>
            <a:off x="5936566" y="2968283"/>
            <a:ext cx="1589649" cy="33762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0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99C2-384A-450F-9CCF-780B0830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CFE0A7F-C5F9-4CA2-B4B5-B60B0C43AB79}"/>
              </a:ext>
            </a:extLst>
          </p:cNvPr>
          <p:cNvSpPr txBox="1">
            <a:spLocks/>
          </p:cNvSpPr>
          <p:nvPr/>
        </p:nvSpPr>
        <p:spPr>
          <a:xfrm>
            <a:off x="609600" y="1575580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0988" indent="-280988">
              <a:buFont typeface="Wingdings 2"/>
              <a:buNone/>
            </a:pPr>
            <a:r>
              <a:rPr lang="en-US" sz="1800" dirty="0"/>
              <a:t>9) Click the Save button in the What-If Assist user interface panel to save the current state of the What-If Assist model.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8B033D-59B6-447C-A038-CB10FC043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19799"/>
            <a:ext cx="9144000" cy="3979850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CFCE8CB-26ED-400E-8E6B-AFEAC77CFF4C}"/>
              </a:ext>
            </a:extLst>
          </p:cNvPr>
          <p:cNvSpPr txBox="1">
            <a:spLocks/>
          </p:cNvSpPr>
          <p:nvPr/>
        </p:nvSpPr>
        <p:spPr>
          <a:xfrm>
            <a:off x="609600" y="6199649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dirty="0"/>
              <a:t>Refer to the What-If Assist User Guide for information about how to use What-If Assist in the </a:t>
            </a:r>
            <a:r>
              <a:rPr lang="en-US" sz="1800" dirty="0" err="1"/>
              <a:t>WebFocus</a:t>
            </a:r>
            <a:r>
              <a:rPr lang="en-US" sz="1800" dirty="0"/>
              <a:t> environment.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2226940-7F32-4A2E-ACF2-6E559207E7AE}"/>
              </a:ext>
            </a:extLst>
          </p:cNvPr>
          <p:cNvSpPr/>
          <p:nvPr/>
        </p:nvSpPr>
        <p:spPr>
          <a:xfrm>
            <a:off x="8215532" y="2658794"/>
            <a:ext cx="379828" cy="22508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0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9D48B-0C01-4FD6-8E6A-C71AF19F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Standalone Mode Setup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39C2BC-64E9-473C-8136-093F2235E5C2}"/>
              </a:ext>
            </a:extLst>
          </p:cNvPr>
          <p:cNvSpPr txBox="1"/>
          <p:nvPr/>
        </p:nvSpPr>
        <p:spPr>
          <a:xfrm>
            <a:off x="457200" y="1547448"/>
            <a:ext cx="1097280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Open WhatIfAssist.htm in a browser.</a:t>
            </a:r>
            <a:r>
              <a:rPr lang="en-US" i="1" dirty="0"/>
              <a:t> 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477D8D9-3DA4-4649-9F39-C400E60ADE6D}"/>
              </a:ext>
            </a:extLst>
          </p:cNvPr>
          <p:cNvSpPr txBox="1">
            <a:spLocks/>
          </p:cNvSpPr>
          <p:nvPr/>
        </p:nvSpPr>
        <p:spPr>
          <a:xfrm>
            <a:off x="457200" y="4009293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dirty="0"/>
              <a:t>Refer to the What-If Assist User Guide for information about how to use What-If Assist in Standalone Mode.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161151-3E54-4741-A682-AF3C6F9DF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25220"/>
            <a:ext cx="76390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93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What-If Assist Setup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What-If Assist can be used as an extension in the WebFocus InfoAssist environment or as a Standalone application.</a:t>
            </a:r>
          </a:p>
          <a:p>
            <a:pPr lvl="1"/>
            <a:r>
              <a:rPr lang="en-US" dirty="0"/>
              <a:t>WebFocus Extension</a:t>
            </a:r>
          </a:p>
          <a:p>
            <a:pPr lvl="2"/>
            <a:r>
              <a:rPr lang="en-US" dirty="0"/>
              <a:t>What-If Assist is available as an extension for users who have WebFocus </a:t>
            </a:r>
            <a:r>
              <a:rPr lang="en-US" b="1" dirty="0"/>
              <a:t>8.2</a:t>
            </a:r>
            <a:r>
              <a:rPr lang="en-US" dirty="0"/>
              <a:t> - earlier versions of WebFocus do not support extensions</a:t>
            </a:r>
          </a:p>
          <a:p>
            <a:pPr lvl="1"/>
            <a:r>
              <a:rPr lang="en-US" dirty="0"/>
              <a:t>Standalone</a:t>
            </a:r>
          </a:p>
          <a:p>
            <a:pPr lvl="2"/>
            <a:r>
              <a:rPr lang="en-US" dirty="0"/>
              <a:t>Allows a user to load their own data set via a .CSV file and perform What-If Analysis</a:t>
            </a:r>
          </a:p>
          <a:p>
            <a:r>
              <a:rPr lang="en-US" dirty="0"/>
              <a:t>The following slides describe how to: </a:t>
            </a:r>
          </a:p>
          <a:p>
            <a:pPr lvl="1"/>
            <a:r>
              <a:rPr lang="en-US" dirty="0"/>
              <a:t>Load data and setup What-If Assist as a </a:t>
            </a:r>
            <a:r>
              <a:rPr lang="en-US" dirty="0" err="1"/>
              <a:t>WebFocus</a:t>
            </a:r>
            <a:r>
              <a:rPr lang="en-US" dirty="0"/>
              <a:t> extension</a:t>
            </a:r>
          </a:p>
          <a:p>
            <a:pPr lvl="1"/>
            <a:r>
              <a:rPr lang="en-US" dirty="0"/>
              <a:t>Startup What-If Assist in Standalone mode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63040"/>
            <a:ext cx="10972800" cy="595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1) Click the Chart button in the WebFocus home page.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8217E9-84DC-46B6-958D-9A0D2622B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19" y="1922597"/>
            <a:ext cx="10515600" cy="4231315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FC3E9FA-E954-46A2-BD47-CD5A519CF695}"/>
              </a:ext>
            </a:extLst>
          </p:cNvPr>
          <p:cNvSpPr/>
          <p:nvPr/>
        </p:nvSpPr>
        <p:spPr>
          <a:xfrm>
            <a:off x="4712676" y="3094891"/>
            <a:ext cx="661182" cy="71745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63040"/>
            <a:ext cx="10972800" cy="595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2) Choose a WebFocus master file or click Upload Data to import a .CSV or Excel file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3902C3-47B8-40D7-85F3-11D8352D400C}"/>
              </a:ext>
            </a:extLst>
          </p:cNvPr>
          <p:cNvSpPr txBox="1"/>
          <p:nvPr/>
        </p:nvSpPr>
        <p:spPr>
          <a:xfrm>
            <a:off x="7364073" y="2217512"/>
            <a:ext cx="3850659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NOTES</a:t>
            </a:r>
            <a:r>
              <a:rPr lang="en-US" dirty="0"/>
              <a:t>: </a:t>
            </a:r>
          </a:p>
          <a:p>
            <a:pPr marL="342900" indent="-342900">
              <a:buAutoNum type="arabicParenR"/>
            </a:pPr>
            <a:r>
              <a:rPr lang="en-US" dirty="0"/>
              <a:t>Refer to </a:t>
            </a:r>
            <a:r>
              <a:rPr lang="en-US" dirty="0" err="1"/>
              <a:t>WebFocus</a:t>
            </a:r>
            <a:r>
              <a:rPr lang="en-US" dirty="0"/>
              <a:t> User Guide to Upload Data. The operation of What-If Assist is the same regardless of the source of data.</a:t>
            </a:r>
          </a:p>
          <a:p>
            <a:pPr marL="342900" indent="-342900">
              <a:buAutoNum type="arabicParenR"/>
            </a:pPr>
            <a:r>
              <a:rPr lang="en-US" dirty="0" err="1"/>
              <a:t>WebFocus</a:t>
            </a:r>
            <a:r>
              <a:rPr lang="en-US" dirty="0"/>
              <a:t> does not support formulas in imported data in an Excel or .CSV file.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0F0AD2-2033-4617-B312-C654CCD38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68" y="1988385"/>
            <a:ext cx="6210300" cy="46863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69F7696-95B3-4EFC-A8DC-A1AAB61312E2}"/>
              </a:ext>
            </a:extLst>
          </p:cNvPr>
          <p:cNvSpPr/>
          <p:nvPr/>
        </p:nvSpPr>
        <p:spPr>
          <a:xfrm>
            <a:off x="1885071" y="2504049"/>
            <a:ext cx="872197" cy="21101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640FAE-21A9-4C3B-9BB8-05B3E97AD414}"/>
              </a:ext>
            </a:extLst>
          </p:cNvPr>
          <p:cNvSpPr/>
          <p:nvPr/>
        </p:nvSpPr>
        <p:spPr>
          <a:xfrm>
            <a:off x="2630658" y="3024554"/>
            <a:ext cx="4389120" cy="13583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7CBD-8B5B-49A3-819E-4147EB8D2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F693DFA-97AB-489F-8A2A-D92F0E826FB6}"/>
              </a:ext>
            </a:extLst>
          </p:cNvPr>
          <p:cNvSpPr txBox="1">
            <a:spLocks/>
          </p:cNvSpPr>
          <p:nvPr/>
        </p:nvSpPr>
        <p:spPr>
          <a:xfrm>
            <a:off x="548640" y="1561512"/>
            <a:ext cx="10972800" cy="595685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0988" indent="-280988">
              <a:buFont typeface="Wingdings 2"/>
              <a:buNone/>
              <a:tabLst>
                <a:tab pos="225425" algn="l"/>
              </a:tabLst>
            </a:pPr>
            <a:r>
              <a:rPr lang="en-US" sz="1800" dirty="0"/>
              <a:t>3) Variables from the selected master file or imported data are shown in the Measures column of the Data Panel of WebFocus InfoAssist.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710CF2B-8A5F-43A2-B652-EC677B69D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8967" y="2237084"/>
            <a:ext cx="94340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9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BBB1-A5E7-4931-BB8F-C35A47F0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F090D708-9223-4608-B632-4147297A8231}"/>
              </a:ext>
            </a:extLst>
          </p:cNvPr>
          <p:cNvSpPr txBox="1">
            <a:spLocks/>
          </p:cNvSpPr>
          <p:nvPr/>
        </p:nvSpPr>
        <p:spPr>
          <a:xfrm>
            <a:off x="548640" y="1645920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0988" indent="-280988">
              <a:buFont typeface="Wingdings 2"/>
              <a:buNone/>
            </a:pPr>
            <a:r>
              <a:rPr lang="en-US" sz="1800" dirty="0"/>
              <a:t>4) Use the Detail (Define) button in the WebFocus InfoAssist Data panel to define non-root/calculated variables.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1CEF1F-C56F-4686-A1B8-5DF2698CF521}"/>
              </a:ext>
            </a:extLst>
          </p:cNvPr>
          <p:cNvSpPr txBox="1"/>
          <p:nvPr/>
        </p:nvSpPr>
        <p:spPr>
          <a:xfrm>
            <a:off x="8159262" y="2553133"/>
            <a:ext cx="3661677" cy="286232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NOTES</a:t>
            </a:r>
            <a:r>
              <a:rPr lang="en-US" dirty="0"/>
              <a:t>: 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Non-root/calculated variables are essential to What-If analysis. E.g., What would REVENUE be if DEALER_COST increased and RETAIL_COST decreased.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You may also define non-root variables and formulas in the What-If Assist Model Tab.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29ECFB-8975-44C5-B55C-F90FFBC5A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33" y="2360477"/>
            <a:ext cx="7680960" cy="394822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D026E65-48FB-44D2-9F01-05BE1102815E}"/>
              </a:ext>
            </a:extLst>
          </p:cNvPr>
          <p:cNvSpPr/>
          <p:nvPr/>
        </p:nvSpPr>
        <p:spPr>
          <a:xfrm>
            <a:off x="548640" y="2700997"/>
            <a:ext cx="365760" cy="52050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0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E0810-257D-459D-8AAF-59B96A4E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84B2266A-1B93-464F-8E72-3EB14F2BD263}"/>
              </a:ext>
            </a:extLst>
          </p:cNvPr>
          <p:cNvSpPr txBox="1">
            <a:spLocks/>
          </p:cNvSpPr>
          <p:nvPr/>
        </p:nvSpPr>
        <p:spPr>
          <a:xfrm>
            <a:off x="609600" y="1645920"/>
            <a:ext cx="10972800" cy="59568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0988" indent="-280988">
              <a:buFont typeface="Wingdings 2"/>
              <a:buNone/>
            </a:pPr>
            <a:r>
              <a:rPr lang="en-US" sz="2000" dirty="0"/>
              <a:t>5) Double click or drag-and-drop one or more variables in the Measures column to add them to the default bar chart.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DFA16-BF65-48DC-ABB5-FD8CB9A68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3" y="2360477"/>
            <a:ext cx="10058400" cy="487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6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CD122-F454-40B3-8606-39B555F3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97EBE2E3-AC19-4B56-91ED-81C81F0DD006}"/>
              </a:ext>
            </a:extLst>
          </p:cNvPr>
          <p:cNvSpPr txBox="1">
            <a:spLocks/>
          </p:cNvSpPr>
          <p:nvPr/>
        </p:nvSpPr>
        <p:spPr>
          <a:xfrm>
            <a:off x="609600" y="1645920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0988" indent="-280988">
              <a:buFont typeface="Wingdings 2"/>
              <a:buNone/>
            </a:pPr>
            <a:r>
              <a:rPr lang="en-US" sz="1800" dirty="0"/>
              <a:t>6) Click the Other button in the WebFocus Format tab. Click the HTML5 Extension button, choose the What If… icon, and click the OK button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71D650-6BB6-4AD7-8762-C2D3F6340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993" y="2360476"/>
            <a:ext cx="7315200" cy="445476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F5DEE13-C5EF-4F53-AB0B-E2A3EC07A657}"/>
              </a:ext>
            </a:extLst>
          </p:cNvPr>
          <p:cNvSpPr/>
          <p:nvPr/>
        </p:nvSpPr>
        <p:spPr>
          <a:xfrm>
            <a:off x="5950634" y="2616591"/>
            <a:ext cx="520504" cy="492369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1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227574-F3D1-488A-AAAD-09CDFDA03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259" y="2097983"/>
            <a:ext cx="10058400" cy="47881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D5E2E9-CF74-4B1D-B89E-9AB391E06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22960"/>
          </a:xfrm>
        </p:spPr>
        <p:txBody>
          <a:bodyPr/>
          <a:lstStyle/>
          <a:p>
            <a:r>
              <a:rPr lang="en-US" dirty="0"/>
              <a:t>WebFocus Extension Setup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1DCB23D5-03BC-472A-B33E-90E35D5C9F2E}"/>
              </a:ext>
            </a:extLst>
          </p:cNvPr>
          <p:cNvSpPr txBox="1">
            <a:spLocks/>
          </p:cNvSpPr>
          <p:nvPr/>
        </p:nvSpPr>
        <p:spPr>
          <a:xfrm>
            <a:off x="609600" y="1645920"/>
            <a:ext cx="10972800" cy="59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1800" dirty="0"/>
              <a:t>7) Click the Save button.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5A50425-9046-46F3-A4B2-FFC8C73A3A70}"/>
              </a:ext>
            </a:extLst>
          </p:cNvPr>
          <p:cNvSpPr/>
          <p:nvPr/>
        </p:nvSpPr>
        <p:spPr>
          <a:xfrm>
            <a:off x="1688688" y="2097982"/>
            <a:ext cx="278296" cy="21044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9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3496</TotalTime>
  <Words>419</Words>
  <Application>Microsoft Office PowerPoint</Application>
  <PresentationFormat>Widescreen</PresentationFormat>
  <Paragraphs>43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Palatino Linotype</vt:lpstr>
      <vt:lpstr>Wingdings 2</vt:lpstr>
      <vt:lpstr>Presentation on brainstorming</vt:lpstr>
      <vt:lpstr>What-If Assist Setup</vt:lpstr>
      <vt:lpstr>What-If Assist Setup</vt:lpstr>
      <vt:lpstr>WebFocus Extension Setup</vt:lpstr>
      <vt:lpstr>WebFocus Extension Setup</vt:lpstr>
      <vt:lpstr>WebFocus Extension Setup</vt:lpstr>
      <vt:lpstr>WebFocus Extension Setup</vt:lpstr>
      <vt:lpstr>WebFocus Extension Setup</vt:lpstr>
      <vt:lpstr>WebFocus Extension Setup</vt:lpstr>
      <vt:lpstr>WebFocus Extension Setup</vt:lpstr>
      <vt:lpstr>WebFocus Extension Setup</vt:lpstr>
      <vt:lpstr>WebFocus Extension Setup</vt:lpstr>
      <vt:lpstr>WebFocus Extension Setup</vt:lpstr>
      <vt:lpstr>Standalone Mode Setup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What-If Assist</dc:title>
  <dc:creator>Joy</dc:creator>
  <cp:lastModifiedBy>Joy</cp:lastModifiedBy>
  <cp:revision>167</cp:revision>
  <dcterms:created xsi:type="dcterms:W3CDTF">2017-07-22T18:04:39Z</dcterms:created>
  <dcterms:modified xsi:type="dcterms:W3CDTF">2018-02-04T17:55:20Z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